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442" r:id="rId2"/>
    <p:sldId id="422" r:id="rId3"/>
    <p:sldId id="341" r:id="rId4"/>
    <p:sldId id="365" r:id="rId5"/>
    <p:sldId id="467" r:id="rId6"/>
    <p:sldId id="468" r:id="rId7"/>
    <p:sldId id="458" r:id="rId8"/>
    <p:sldId id="462" r:id="rId9"/>
    <p:sldId id="470" r:id="rId10"/>
    <p:sldId id="473" r:id="rId11"/>
    <p:sldId id="460" r:id="rId12"/>
    <p:sldId id="476" r:id="rId13"/>
    <p:sldId id="475" r:id="rId14"/>
    <p:sldId id="474" r:id="rId15"/>
    <p:sldId id="463" r:id="rId16"/>
    <p:sldId id="459" r:id="rId17"/>
    <p:sldId id="464" r:id="rId18"/>
    <p:sldId id="469" r:id="rId19"/>
    <p:sldId id="477" r:id="rId20"/>
    <p:sldId id="472" r:id="rId21"/>
    <p:sldId id="461" r:id="rId22"/>
    <p:sldId id="465" r:id="rId23"/>
    <p:sldId id="471" r:id="rId24"/>
    <p:sldId id="444" r:id="rId25"/>
  </p:sldIdLst>
  <p:sldSz cx="15544800" cy="10058400"/>
  <p:notesSz cx="9601200" cy="7315200"/>
  <p:defaultTextStyle>
    <a:defPPr>
      <a:defRPr lang="en-US"/>
    </a:defPPr>
    <a:lvl1pPr marL="0" algn="l" defTabSz="1224299" rtl="0" eaLnBrk="1" latinLnBrk="0" hangingPunct="1">
      <a:defRPr sz="2410" kern="1200">
        <a:solidFill>
          <a:schemeClr val="tx1"/>
        </a:solidFill>
        <a:latin typeface="+mn-lt"/>
        <a:ea typeface="+mn-ea"/>
        <a:cs typeface="+mn-cs"/>
      </a:defRPr>
    </a:lvl1pPr>
    <a:lvl2pPr marL="612150" algn="l" defTabSz="1224299" rtl="0" eaLnBrk="1" latinLnBrk="0" hangingPunct="1">
      <a:defRPr sz="2410" kern="1200">
        <a:solidFill>
          <a:schemeClr val="tx1"/>
        </a:solidFill>
        <a:latin typeface="+mn-lt"/>
        <a:ea typeface="+mn-ea"/>
        <a:cs typeface="+mn-cs"/>
      </a:defRPr>
    </a:lvl2pPr>
    <a:lvl3pPr marL="1224299" algn="l" defTabSz="1224299" rtl="0" eaLnBrk="1" latinLnBrk="0" hangingPunct="1">
      <a:defRPr sz="2410" kern="1200">
        <a:solidFill>
          <a:schemeClr val="tx1"/>
        </a:solidFill>
        <a:latin typeface="+mn-lt"/>
        <a:ea typeface="+mn-ea"/>
        <a:cs typeface="+mn-cs"/>
      </a:defRPr>
    </a:lvl3pPr>
    <a:lvl4pPr marL="1836446" algn="l" defTabSz="1224299" rtl="0" eaLnBrk="1" latinLnBrk="0" hangingPunct="1">
      <a:defRPr sz="2410" kern="1200">
        <a:solidFill>
          <a:schemeClr val="tx1"/>
        </a:solidFill>
        <a:latin typeface="+mn-lt"/>
        <a:ea typeface="+mn-ea"/>
        <a:cs typeface="+mn-cs"/>
      </a:defRPr>
    </a:lvl4pPr>
    <a:lvl5pPr marL="2448596" algn="l" defTabSz="1224299" rtl="0" eaLnBrk="1" latinLnBrk="0" hangingPunct="1">
      <a:defRPr sz="2410" kern="1200">
        <a:solidFill>
          <a:schemeClr val="tx1"/>
        </a:solidFill>
        <a:latin typeface="+mn-lt"/>
        <a:ea typeface="+mn-ea"/>
        <a:cs typeface="+mn-cs"/>
      </a:defRPr>
    </a:lvl5pPr>
    <a:lvl6pPr marL="3060745" algn="l" defTabSz="1224299" rtl="0" eaLnBrk="1" latinLnBrk="0" hangingPunct="1">
      <a:defRPr sz="2410" kern="1200">
        <a:solidFill>
          <a:schemeClr val="tx1"/>
        </a:solidFill>
        <a:latin typeface="+mn-lt"/>
        <a:ea typeface="+mn-ea"/>
        <a:cs typeface="+mn-cs"/>
      </a:defRPr>
    </a:lvl6pPr>
    <a:lvl7pPr marL="3672895" algn="l" defTabSz="1224299" rtl="0" eaLnBrk="1" latinLnBrk="0" hangingPunct="1">
      <a:defRPr sz="2410" kern="1200">
        <a:solidFill>
          <a:schemeClr val="tx1"/>
        </a:solidFill>
        <a:latin typeface="+mn-lt"/>
        <a:ea typeface="+mn-ea"/>
        <a:cs typeface="+mn-cs"/>
      </a:defRPr>
    </a:lvl7pPr>
    <a:lvl8pPr marL="4285042" algn="l" defTabSz="1224299" rtl="0" eaLnBrk="1" latinLnBrk="0" hangingPunct="1">
      <a:defRPr sz="2410" kern="1200">
        <a:solidFill>
          <a:schemeClr val="tx1"/>
        </a:solidFill>
        <a:latin typeface="+mn-lt"/>
        <a:ea typeface="+mn-ea"/>
        <a:cs typeface="+mn-cs"/>
      </a:defRPr>
    </a:lvl8pPr>
    <a:lvl9pPr marL="4897191" algn="l" defTabSz="1224299" rtl="0" eaLnBrk="1" latinLnBrk="0" hangingPunct="1">
      <a:defRPr sz="241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pos="9432" userDrawn="1">
          <p15:clr>
            <a:srgbClr val="A4A3A4"/>
          </p15:clr>
        </p15:guide>
        <p15:guide id="4" orient="horz" pos="5304" userDrawn="1">
          <p15:clr>
            <a:srgbClr val="A4A3A4"/>
          </p15:clr>
        </p15:guide>
        <p15:guide id="5" pos="4896" userDrawn="1">
          <p15:clr>
            <a:srgbClr val="A4A3A4"/>
          </p15:clr>
        </p15:guide>
        <p15:guide id="6" pos="4632" userDrawn="1">
          <p15:clr>
            <a:srgbClr val="A4A3A4"/>
          </p15:clr>
        </p15:guide>
        <p15:guide id="7" pos="5160" userDrawn="1">
          <p15:clr>
            <a:srgbClr val="A4A3A4"/>
          </p15:clr>
        </p15:guide>
        <p15:guide id="8" orient="horz" pos="1536" userDrawn="1">
          <p15:clr>
            <a:srgbClr val="A4A3A4"/>
          </p15:clr>
        </p15:guide>
        <p15:guide id="9" pos="10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DAE2"/>
    <a:srgbClr val="E1E5EB"/>
    <a:srgbClr val="CAD1DC"/>
    <a:srgbClr val="CC2027"/>
    <a:srgbClr val="4A4B4C"/>
    <a:srgbClr val="D8DADB"/>
    <a:srgbClr val="808080"/>
    <a:srgbClr val="ED19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65" autoAdjust="0"/>
    <p:restoredTop sz="93202" autoAdjust="0"/>
  </p:normalViewPr>
  <p:slideViewPr>
    <p:cSldViewPr snapToGrid="0" showGuides="1">
      <p:cViewPr varScale="1">
        <p:scale>
          <a:sx n="53" d="100"/>
          <a:sy n="53" d="100"/>
        </p:scale>
        <p:origin x="444" y="84"/>
      </p:cViewPr>
      <p:guideLst>
        <p:guide orient="horz" pos="696"/>
        <p:guide pos="384"/>
        <p:guide pos="9432"/>
        <p:guide orient="horz" pos="5304"/>
        <p:guide pos="4896"/>
        <p:guide pos="4632"/>
        <p:guide pos="5160"/>
        <p:guide orient="horz" pos="1536"/>
        <p:guide pos="10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775" y="0"/>
            <a:ext cx="4160838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E4365-CF35-4862-949B-E4509EF8CEB6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2425" y="914400"/>
            <a:ext cx="3816350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438" y="3521075"/>
            <a:ext cx="7680325" cy="28797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4160838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775" y="6948488"/>
            <a:ext cx="4160838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7BD6D-2C58-413B-A486-8B63A2F913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967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7BD6D-2C58-413B-A486-8B63A2F9139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139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7BD6D-2C58-413B-A486-8B63A2F9139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24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552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564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582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181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179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31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702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145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2958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59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301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201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8304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20725"/>
            <a:ext cx="5562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B7988-BE82-9643-9900-588A4CD48B8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94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 W/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130937"/>
            <a:ext cx="13232674" cy="9274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818" y="9130937"/>
            <a:ext cx="2075688" cy="8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61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6807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FEC91B-75F1-48EC-858C-71F660F24B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948" y="8862991"/>
            <a:ext cx="2075688" cy="8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51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D09C8FB-CA7E-40C1-966D-E7E7C7D67AB5}"/>
              </a:ext>
            </a:extLst>
          </p:cNvPr>
          <p:cNvGrpSpPr/>
          <p:nvPr userDrawn="1"/>
        </p:nvGrpSpPr>
        <p:grpSpPr>
          <a:xfrm>
            <a:off x="7402146" y="1"/>
            <a:ext cx="8142654" cy="10058399"/>
            <a:chOff x="7402146" y="2"/>
            <a:chExt cx="8142654" cy="1005839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031F0F0-DE0E-4C84-ACF4-E09082AB4410}"/>
                </a:ext>
              </a:extLst>
            </p:cNvPr>
            <p:cNvSpPr/>
            <p:nvPr/>
          </p:nvSpPr>
          <p:spPr>
            <a:xfrm>
              <a:off x="9349927" y="5735321"/>
              <a:ext cx="2071767" cy="728046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F21C529-53BC-4ED8-ADA8-843847572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41" t="15837" r="10441" b="-1"/>
            <a:stretch/>
          </p:blipFill>
          <p:spPr>
            <a:xfrm>
              <a:off x="7402146" y="2782238"/>
              <a:ext cx="4019549" cy="285054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49F9313-1DD8-4CEF-A4B4-FB5A014984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36" t="-1" r="11636" b="-1"/>
            <a:stretch/>
          </p:blipFill>
          <p:spPr>
            <a:xfrm>
              <a:off x="11525251" y="2"/>
              <a:ext cx="4019549" cy="34925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4927DB8-C978-40EC-9223-A103A17FE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2146" y="2"/>
              <a:ext cx="4019550" cy="26797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738E0A3-9346-48B5-B41A-7EDCC8A33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52" t="3451" r="13791"/>
            <a:stretch/>
          </p:blipFill>
          <p:spPr>
            <a:xfrm>
              <a:off x="11525250" y="3595037"/>
              <a:ext cx="4019549" cy="286832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695AAED-55DA-45CF-B944-54D97B8C01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159" b="17813"/>
            <a:stretch/>
          </p:blipFill>
          <p:spPr>
            <a:xfrm>
              <a:off x="9349927" y="6565901"/>
              <a:ext cx="6194873" cy="349249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B79E252-545B-407F-AFE2-E4C622EEED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75" t="31108" r="36897"/>
            <a:stretch/>
          </p:blipFill>
          <p:spPr>
            <a:xfrm>
              <a:off x="7402146" y="5735320"/>
              <a:ext cx="1844227" cy="4323081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777A3F7-90A7-4348-9F25-44388C4DA5C7}"/>
              </a:ext>
            </a:extLst>
          </p:cNvPr>
          <p:cNvSpPr/>
          <p:nvPr userDrawn="1"/>
        </p:nvSpPr>
        <p:spPr>
          <a:xfrm>
            <a:off x="0" y="8529320"/>
            <a:ext cx="15544800" cy="1529080"/>
          </a:xfrm>
          <a:prstGeom prst="rect">
            <a:avLst/>
          </a:prstGeom>
          <a:gradFill flip="none" rotWithShape="0">
            <a:gsLst>
              <a:gs pos="83000">
                <a:schemeClr val="accent1">
                  <a:lumMod val="0"/>
                  <a:lumOff val="100000"/>
                  <a:alpha val="50000"/>
                </a:schemeClr>
              </a:gs>
              <a:gs pos="1000">
                <a:srgbClr val="CC2027"/>
              </a:gs>
              <a:gs pos="56000">
                <a:srgbClr val="CC2027"/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DBE577-3269-431C-8AF8-A98ED85D51F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948" y="8862991"/>
            <a:ext cx="2075688" cy="8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695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D6F1D64-389A-46B7-9C3B-FE436A381136}"/>
              </a:ext>
            </a:extLst>
          </p:cNvPr>
          <p:cNvSpPr/>
          <p:nvPr userDrawn="1"/>
        </p:nvSpPr>
        <p:spPr>
          <a:xfrm>
            <a:off x="0" y="8529320"/>
            <a:ext cx="15544800" cy="1529080"/>
          </a:xfrm>
          <a:prstGeom prst="rect">
            <a:avLst/>
          </a:prstGeom>
          <a:gradFill flip="none" rotWithShape="0">
            <a:gsLst>
              <a:gs pos="83000">
                <a:schemeClr val="accent1">
                  <a:lumMod val="0"/>
                  <a:lumOff val="100000"/>
                  <a:alpha val="50000"/>
                </a:schemeClr>
              </a:gs>
              <a:gs pos="1000">
                <a:srgbClr val="CC2027"/>
              </a:gs>
              <a:gs pos="56000">
                <a:srgbClr val="CC2027"/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AC546CF-BECE-4D42-B5C5-095032A5E5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948" y="8862991"/>
            <a:ext cx="2075688" cy="8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158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731702-349A-4000-B3D1-6D023ABAE7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047" y="8065477"/>
            <a:ext cx="3584448" cy="148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578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507618"/>
            <a:ext cx="1340739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6731215"/>
            <a:ext cx="1340739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/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8DDBF-1546-4210-8C46-E2797E0221F0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4697-6109-4CBC-BE8E-4645AF6B2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411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8DDBF-1546-4210-8C46-E2797E0221F0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4697-6109-4CBC-BE8E-4645AF6B2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474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9"/>
            <a:ext cx="13407390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465706"/>
            <a:ext cx="6608565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3674110"/>
            <a:ext cx="6608565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8DDBF-1546-4210-8C46-E2797E0221F0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4697-6109-4CBC-BE8E-4645AF6B2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19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8DDBF-1546-4210-8C46-E2797E0221F0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4697-6109-4CBC-BE8E-4645AF6B2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845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8DDBF-1546-4210-8C46-E2797E0221F0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4697-6109-4CBC-BE8E-4645AF6B2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739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6"/>
            <a:ext cx="7869555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8DDBF-1546-4210-8C46-E2797E0221F0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4697-6109-4CBC-BE8E-4645AF6B2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966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448226"/>
            <a:ext cx="7869555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8DDBF-1546-4210-8C46-E2797E0221F0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4697-6109-4CBC-BE8E-4645AF6B2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656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8DDBF-1546-4210-8C46-E2797E0221F0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4697-6109-4CBC-BE8E-4645AF6B2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643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535517"/>
            <a:ext cx="335184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535517"/>
            <a:ext cx="9861233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8DDBF-1546-4210-8C46-E2797E0221F0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4697-6109-4CBC-BE8E-4645AF6B2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767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0040" y="8850252"/>
            <a:ext cx="3351848" cy="13964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308" y="449392"/>
            <a:ext cx="14346253" cy="109957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88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kern="1200" dirty="0">
                <a:latin typeface="Helvetica" pitchFamily="34" charset="0"/>
                <a:ea typeface="+mn-ea"/>
                <a:cs typeface="Helvetica" pitchFamily="34" charset="0"/>
              </a:defRPr>
            </a:lvl1pPr>
          </a:lstStyle>
          <a:p>
            <a:pPr lvl="0" defTabSz="58293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1855740"/>
            <a:ext cx="13990320" cy="7163492"/>
          </a:xfrm>
          <a:prstGeom prst="rect">
            <a:avLst/>
          </a:prstGeom>
        </p:spPr>
        <p:txBody>
          <a:bodyPr numCol="1">
            <a:normAutofit/>
          </a:bodyPr>
          <a:lstStyle>
            <a:lvl1pPr marL="364331" indent="-364331">
              <a:spcBef>
                <a:spcPts val="383"/>
              </a:spcBef>
              <a:buFont typeface="Arial"/>
              <a:buChar char="•"/>
              <a:defRPr sz="3060">
                <a:latin typeface="Helvetica"/>
                <a:cs typeface="Helvetica"/>
              </a:defRPr>
            </a:lvl1pPr>
            <a:lvl2pPr marL="0" indent="-364331" algn="l">
              <a:spcBef>
                <a:spcPts val="383"/>
              </a:spcBef>
              <a:buFont typeface="Wingdings" pitchFamily="2" charset="2"/>
              <a:buChar char="ü"/>
              <a:defRPr sz="2040">
                <a:latin typeface="Helvetica"/>
                <a:cs typeface="Helvetica"/>
              </a:defRPr>
            </a:lvl2pPr>
            <a:lvl3pPr marL="657821" indent="-364331" algn="l">
              <a:spcBef>
                <a:spcPts val="383"/>
              </a:spcBef>
              <a:buFont typeface="Wingdings" pitchFamily="2" charset="2"/>
              <a:buChar char="ü"/>
              <a:defRPr sz="3060">
                <a:latin typeface="Helvetica"/>
                <a:cs typeface="Helvetica"/>
              </a:defRPr>
            </a:lvl3pPr>
            <a:lvl4pPr marL="657821" indent="-364331" algn="l">
              <a:spcBef>
                <a:spcPts val="383"/>
              </a:spcBef>
              <a:buFont typeface="Wingdings" pitchFamily="2" charset="2"/>
              <a:buChar char="ü"/>
              <a:defRPr sz="3060">
                <a:latin typeface="Helvetica"/>
                <a:cs typeface="Helvetica"/>
              </a:defRPr>
            </a:lvl4pPr>
            <a:lvl5pPr marL="657821" indent="-364331" algn="l">
              <a:spcBef>
                <a:spcPts val="383"/>
              </a:spcBef>
              <a:buFont typeface="Wingdings" pitchFamily="2" charset="2"/>
              <a:buChar char="ü"/>
              <a:defRPr sz="3060">
                <a:latin typeface="Helvetica"/>
                <a:cs typeface="Helvetica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447768" y="9131728"/>
            <a:ext cx="9110980" cy="327963"/>
          </a:xfrm>
        </p:spPr>
        <p:txBody>
          <a:bodyPr numCol="1"/>
          <a:lstStyle>
            <a:lvl1pPr algn="ctr">
              <a:defRPr sz="1148" dirty="0">
                <a:solidFill>
                  <a:schemeClr val="tx1"/>
                </a:solidFill>
                <a:latin typeface="Helvetica"/>
                <a:cs typeface="Helvetic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615420" y="9131728"/>
            <a:ext cx="3152140" cy="327963"/>
          </a:xfrm>
        </p:spPr>
        <p:txBody>
          <a:bodyPr numCol="1"/>
          <a:lstStyle>
            <a:lvl1pPr algn="r">
              <a:defRPr sz="1148" smtClean="0">
                <a:solidFill>
                  <a:schemeClr val="tx1"/>
                </a:solidFill>
                <a:latin typeface="Helvetica"/>
                <a:cs typeface="Helvetica"/>
              </a:defRPr>
            </a:lvl1pPr>
          </a:lstStyle>
          <a:p>
            <a:pPr>
              <a:defRPr/>
            </a:pPr>
            <a:fld id="{11E25109-3C51-414B-9F28-BAF11490A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6809703" y="43252"/>
            <a:ext cx="1925399" cy="2885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3789045" algn="ctr"/>
                <a:tab pos="7578090" algn="r"/>
              </a:tabLst>
            </a:pPr>
            <a:r>
              <a:rPr lang="en-US" sz="1275" cap="small" baseline="0" dirty="0">
                <a:solidFill>
                  <a:srgbClr val="C20F1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For Internal Use Only</a:t>
            </a:r>
            <a:endParaRPr lang="en-US" sz="1275" cap="small" baseline="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2447770" y="9137319"/>
            <a:ext cx="13097033" cy="822351"/>
            <a:chOff x="1439863" y="6229990"/>
            <a:chExt cx="7704137" cy="560694"/>
          </a:xfrm>
        </p:grpSpPr>
        <p:pic>
          <p:nvPicPr>
            <p:cNvPr id="12" name="Picture 11" descr="Bar.jp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66850" y="6521450"/>
              <a:ext cx="7677150" cy="9048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9863" y="6229990"/>
              <a:ext cx="560694" cy="560694"/>
            </a:xfrm>
            <a:prstGeom prst="ellipse">
              <a:avLst/>
            </a:prstGeom>
            <a:ln w="9525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/>
              <a:extrusionClr>
                <a:srgbClr val="000000"/>
              </a:extrusionClr>
            </a:sp3d>
          </p:spPr>
        </p:pic>
      </p:grpSp>
    </p:spTree>
    <p:extLst>
      <p:ext uri="{BB962C8B-B14F-4D97-AF65-F5344CB8AC3E}">
        <p14:creationId xmlns:p14="http://schemas.microsoft.com/office/powerpoint/2010/main" val="84965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9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8DDBF-1546-4210-8C46-E2797E0221F0}" type="datetimeFigureOut">
              <a:rPr lang="en-US" smtClean="0"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9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A4697-6109-4CBC-BE8E-4645AF6B2B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147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9" r:id="rId3"/>
    <p:sldLayoutId id="2147483710" r:id="rId4"/>
    <p:sldLayoutId id="2147483711" r:id="rId5"/>
    <p:sldLayoutId id="2147483712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6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5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16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16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5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16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5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16.pn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5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16.png"/><Relationship Id="rId9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15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16.png"/><Relationship Id="rId9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15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B51E23-8F15-443A-8DFA-F830873ECC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7"/>
          <a:stretch/>
        </p:blipFill>
        <p:spPr>
          <a:xfrm>
            <a:off x="0" y="0"/>
            <a:ext cx="15544800" cy="10075188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80780EB0-60D5-486A-998C-4C9F467753A8}"/>
              </a:ext>
            </a:extLst>
          </p:cNvPr>
          <p:cNvSpPr/>
          <p:nvPr/>
        </p:nvSpPr>
        <p:spPr>
          <a:xfrm rot="16200000">
            <a:off x="8534401" y="3077497"/>
            <a:ext cx="7677150" cy="6343649"/>
          </a:xfrm>
          <a:prstGeom prst="rtTriangl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D0B0CFBE-9C0F-46BC-BECF-AA221A0B89CA}"/>
              </a:ext>
            </a:extLst>
          </p:cNvPr>
          <p:cNvSpPr/>
          <p:nvPr/>
        </p:nvSpPr>
        <p:spPr>
          <a:xfrm rot="5400000">
            <a:off x="-666754" y="649964"/>
            <a:ext cx="7677152" cy="6343649"/>
          </a:xfrm>
          <a:prstGeom prst="rtTriangle">
            <a:avLst/>
          </a:prstGeom>
          <a:solidFill>
            <a:srgbClr val="CC2027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Shape 162">
            <a:extLst>
              <a:ext uri="{FF2B5EF4-FFF2-40B4-BE49-F238E27FC236}">
                <a16:creationId xmlns:a16="http://schemas.microsoft.com/office/drawing/2014/main" id="{957C60D7-20D6-4BA3-9F95-3A2AD6C25536}"/>
              </a:ext>
            </a:extLst>
          </p:cNvPr>
          <p:cNvSpPr txBox="1"/>
          <p:nvPr/>
        </p:nvSpPr>
        <p:spPr>
          <a:xfrm>
            <a:off x="552399" y="1104900"/>
            <a:ext cx="5238846" cy="2514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Realty One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dk1"/>
              </a:buClr>
              <a:buSzPct val="25000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December 2021</a:t>
            </a: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dk1"/>
              </a:buClr>
              <a:buSzPct val="25000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Sherry L. Schrank</a:t>
            </a:r>
          </a:p>
          <a:p>
            <a:pPr>
              <a:buClr>
                <a:schemeClr val="dk1"/>
              </a:buClr>
              <a:buSzPct val="25000"/>
            </a:pPr>
            <a:r>
              <a:rPr lang="en-US" sz="1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Furniture Program Manager | Catalog</a:t>
            </a:r>
          </a:p>
          <a:p>
            <a:pPr>
              <a:buClr>
                <a:schemeClr val="dk1"/>
              </a:buClr>
              <a:buSzPct val="25000"/>
            </a:pPr>
            <a:r>
              <a:rPr lang="en-US" sz="1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Workspace Interiors by Office Depot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93BEBAC-7427-4AB5-A911-0B3BDCDA3265}"/>
              </a:ext>
            </a:extLst>
          </p:cNvPr>
          <p:cNvCxnSpPr>
            <a:cxnSpLocks/>
            <a:stCxn id="15" idx="4"/>
            <a:endCxn id="15" idx="0"/>
          </p:cNvCxnSpPr>
          <p:nvPr/>
        </p:nvCxnSpPr>
        <p:spPr>
          <a:xfrm flipV="1">
            <a:off x="-2" y="-16788"/>
            <a:ext cx="6343649" cy="76771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69EA31F-6925-4984-9CF7-3887CF05820C}"/>
              </a:ext>
            </a:extLst>
          </p:cNvPr>
          <p:cNvCxnSpPr/>
          <p:nvPr/>
        </p:nvCxnSpPr>
        <p:spPr>
          <a:xfrm flipV="1">
            <a:off x="9201150" y="2381249"/>
            <a:ext cx="6343649" cy="7677153"/>
          </a:xfrm>
          <a:prstGeom prst="line">
            <a:avLst/>
          </a:prstGeom>
          <a:ln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1F16BD4-96D2-42D8-86E4-BA3E46E273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948" y="8862991"/>
            <a:ext cx="2075688" cy="8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8AD26DF-138B-4F40-BA44-46C7DB373C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" b="1499"/>
          <a:stretch/>
        </p:blipFill>
        <p:spPr>
          <a:xfrm>
            <a:off x="0" y="0"/>
            <a:ext cx="15544800" cy="100584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EFFFBB-6B76-42A4-B166-8A3C4DD3B544}"/>
              </a:ext>
            </a:extLst>
          </p:cNvPr>
          <p:cNvSpPr/>
          <p:nvPr/>
        </p:nvSpPr>
        <p:spPr>
          <a:xfrm>
            <a:off x="609600" y="0"/>
            <a:ext cx="5143500" cy="10058400"/>
          </a:xfrm>
          <a:prstGeom prst="rect">
            <a:avLst/>
          </a:prstGeom>
          <a:solidFill>
            <a:srgbClr val="4A4B4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51493F-9AE5-4342-99AA-5EC64A0C94CC}"/>
              </a:ext>
            </a:extLst>
          </p:cNvPr>
          <p:cNvSpPr txBox="1"/>
          <p:nvPr/>
        </p:nvSpPr>
        <p:spPr>
          <a:xfrm>
            <a:off x="1222453" y="1243548"/>
            <a:ext cx="391779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Outfitting your office just got simpler. </a:t>
            </a:r>
          </a:p>
          <a:p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creating a more efficient workspace to choosing furniture that reflects your personal style, we offer a complete service solution that’s equipped to handle all your business and home office furniture needs.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99EAB3-5356-4BB0-8FC9-C54B69EDA2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948" y="8862991"/>
            <a:ext cx="2075688" cy="8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84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559E5D-FF12-48CE-9146-FED27BB4A683}"/>
              </a:ext>
            </a:extLst>
          </p:cNvPr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4A4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32ACF0-BE13-491D-9B15-9F2301DD2CBE}"/>
              </a:ext>
            </a:extLst>
          </p:cNvPr>
          <p:cNvSpPr txBox="1"/>
          <p:nvPr/>
        </p:nvSpPr>
        <p:spPr>
          <a:xfrm>
            <a:off x="1014413" y="2100263"/>
            <a:ext cx="5849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Seating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EABA24-6926-4235-8418-2B653CBA25A3}"/>
              </a:ext>
            </a:extLst>
          </p:cNvPr>
          <p:cNvCxnSpPr>
            <a:cxnSpLocks/>
          </p:cNvCxnSpPr>
          <p:nvPr/>
        </p:nvCxnSpPr>
        <p:spPr>
          <a:xfrm>
            <a:off x="1135063" y="3107991"/>
            <a:ext cx="252253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OTHONEYAUVCR in by Lumisource in Cedar Rapids, IA - Honeycomb Ottoman - Gold  Steel, Cream Velvet">
            <a:extLst>
              <a:ext uri="{FF2B5EF4-FFF2-40B4-BE49-F238E27FC236}">
                <a16:creationId xmlns:a16="http://schemas.microsoft.com/office/drawing/2014/main" id="{A4675E16-11F3-401D-A173-919D14C36F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0" r="3600" b="3875"/>
          <a:stretch/>
        </p:blipFill>
        <p:spPr bwMode="auto">
          <a:xfrm>
            <a:off x="7781533" y="0"/>
            <a:ext cx="7763268" cy="819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994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154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475706" y="60106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 legs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 back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Padded seat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Velvet upholstery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Padded armrests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29”H x 30”W x 27”D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250 lbs.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8582381  | Champagne/Gold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8582381  | Black/Gold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Reception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95860" y="18782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LumiSource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Tania Accent Chair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879" y="8862991"/>
            <a:ext cx="1463825" cy="8567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CA85F0-6038-44C7-B617-D0B620CC89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682" y="2627002"/>
            <a:ext cx="2908748" cy="304318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5238206" y="60233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Polyurethane seat and bonded leather back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Creates a comfortable sitting area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metal frame with a beautiful, powder-coated finish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Durable fabric and sturdy powder-coated metal frame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Button-tufted seat &amp; back add a touch of modern style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32 1/2"H x 27"W x 33"D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250 lbs.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6666122 | White/Gold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7698053 | Black/Gold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5226660" y="18909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Star™ Avenue Six Work Smart™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Anthony Chair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2A8E5F4-E43D-42E5-841E-DBA2C70F84F3}"/>
              </a:ext>
            </a:extLst>
          </p:cNvPr>
          <p:cNvSpPr/>
          <p:nvPr/>
        </p:nvSpPr>
        <p:spPr>
          <a:xfrm>
            <a:off x="10280106" y="60106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chic chair complements a variety of spaces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Padded seat and backrest with stylish tufting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Velvet upholstery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 frame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Glam/contemporary styling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32"H x 22-1/2"W x 20-1/2"D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250 lbs.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4297005 | Cream/Gold</a:t>
            </a:r>
          </a:p>
          <a:p>
            <a:pPr marL="139700" marR="213327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6114118 | Black/Gold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8B207C-B876-4D9A-AF0D-EDA4E7CD178F}"/>
              </a:ext>
            </a:extLst>
          </p:cNvPr>
          <p:cNvSpPr/>
          <p:nvPr/>
        </p:nvSpPr>
        <p:spPr>
          <a:xfrm>
            <a:off x="9900260" y="18782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LumiSource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Lindsey Chair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9FB708-4D98-470E-9403-728837C52D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5609" y="2627002"/>
            <a:ext cx="2998435" cy="30431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0BF7E2C-3B6A-4265-8B53-E1E0CBC2B4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6939" y="4216400"/>
            <a:ext cx="1486629" cy="15299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7F86EEB-13C8-460D-A14D-070683AC2A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8553" y="4216400"/>
            <a:ext cx="1405418" cy="15299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E935F9-F07F-4B2B-97FF-53F68EBB61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62834" y="2627001"/>
            <a:ext cx="2016987" cy="30438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56B9F06-D7B8-460A-854B-CF1F8DAA7B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71515" y="4206261"/>
            <a:ext cx="1015297" cy="154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51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154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475706" y="5934409"/>
            <a:ext cx="463854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LeatherSoft</a:t>
            </a: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faux leather office chair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Waterfall seat with lumbar support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Tilt tension and tilt lock adjustments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360° swivel on 5-star gold chrome base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5-star chrome base with dual-wheel casters.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 43"H x 26"W x 27"D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250 lbs.</a:t>
            </a:r>
          </a:p>
          <a:p>
            <a:pPr marL="139700" marR="213327">
              <a:buClr>
                <a:srgbClr val="CC2027"/>
              </a:buClr>
              <a:buSzPct val="100000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8904228 | White/Gold | High-Back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4500085 | White/Gold | Mid-Back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9721586 | Black/Gold | High-Back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8980034 | Black/Gold | Mid-Back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Task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197460" y="18782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Flash Furniture </a:t>
            </a:r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LeatherSoft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Office Chair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8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5250906" y="59471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Padded seat with fabric upholstery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Quilted pattern on the backrest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Seat adjusts from 17" to 21" in height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Contoured armrests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Smooth-rolling casters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Recommended for performance use 6-8 hours per day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34-3/4"H x 23-1/4"W x 23-3/4"D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300 lbs.</a:t>
            </a:r>
          </a:p>
          <a:p>
            <a:pPr marL="139700" marR="213327">
              <a:buClr>
                <a:srgbClr val="CC2027"/>
              </a:buClr>
              <a:buSzPct val="100000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8537426 | Off-White/Gold  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5112360" y="18909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Linon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Inman Quilted Fabric Mid-Back Office Chair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2A8E5F4-E43D-42E5-841E-DBA2C70F84F3}"/>
              </a:ext>
            </a:extLst>
          </p:cNvPr>
          <p:cNvSpPr/>
          <p:nvPr/>
        </p:nvSpPr>
        <p:spPr>
          <a:xfrm>
            <a:off x="10267406" y="59344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Velvet-upholstered desk chair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Waterfall seat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Seat height adjustments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Arched armrests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360° swivel on rolling casters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34”H x 25”W x 25”D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250 lbs.</a:t>
            </a:r>
          </a:p>
          <a:p>
            <a:pPr marL="139700" marR="213327">
              <a:buClr>
                <a:srgbClr val="CC2027"/>
              </a:buClr>
              <a:buSzPct val="100000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9258368 | Cream/Gold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6976573 | Black/Gold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8B207C-B876-4D9A-AF0D-EDA4E7CD178F}"/>
              </a:ext>
            </a:extLst>
          </p:cNvPr>
          <p:cNvSpPr/>
          <p:nvPr/>
        </p:nvSpPr>
        <p:spPr>
          <a:xfrm>
            <a:off x="9912960" y="18782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LumiSource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Demi Mid-Back Office Chair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5CBD43-C77E-4D83-B5C4-5656BCB12D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0340" y="2507111"/>
            <a:ext cx="2073488" cy="33154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BA26B5-C2F1-4C20-ACCF-FB2093F32E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51558" y="3881034"/>
            <a:ext cx="1205742" cy="19415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9C4098-DADF-4CD4-AEFC-73E3BAFC38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9425" y="3883594"/>
            <a:ext cx="1201099" cy="193899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9BA1EA2-70D9-4E25-9AFD-9440DDFF29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888" y="2508794"/>
            <a:ext cx="2073488" cy="331379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52E6764-DFFD-489D-A068-54009C2F09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4036" y="2508256"/>
            <a:ext cx="2584964" cy="331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6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154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475706" y="60106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Padded seat with fabric upholstery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Quilted pattern on the backrest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Seat adjusts from 17" to 21" in height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Contoured armrests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Smooth-rolling casters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Recommended for performance use 6-8 hours per day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300 lbs.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34-3/4"H x 23-1/4"W x 23-3/4"D</a:t>
            </a:r>
          </a:p>
          <a:p>
            <a:pPr marL="139700" marR="213327">
              <a:buClr>
                <a:srgbClr val="CC2027"/>
              </a:buClr>
              <a:buSzPct val="100000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4544379 | Off-White/Gold | Set of 2 Chairs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3834273 | Black/Gold | Set of 2 Chairs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Guest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489560" y="18782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Linon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Inman Quilted Fabric Mid-Back Office Chair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8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5250906" y="6023309"/>
            <a:ext cx="46385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Stylish accent side chairs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design that is sure to get visitors talking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Velvet upholstery with pleated backrests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Velvet upholstery creates a soft and smooth seat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Sleek metal frames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30"H x 22-1/2"W x 22"D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250 lbs.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4572747 | White/Gold | Set of 2 Chairs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8242176 | Black/Gold | Set of 2 Chairs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5023460" y="18909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LumiSource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Tania Chairs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2A8E5F4-E43D-42E5-841E-DBA2C70F84F3}"/>
              </a:ext>
            </a:extLst>
          </p:cNvPr>
          <p:cNvSpPr/>
          <p:nvPr/>
        </p:nvSpPr>
        <p:spPr>
          <a:xfrm>
            <a:off x="10267406" y="60106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 style that's sure to attract notice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Padded seat provides a soft, cushioned feel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Bonded leather upholstery offers a touchable feel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Classic appearance that suits almost any environment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Metallic base adds an attractive accent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32 3/4"H x 18 1/2"W x 20 3/4"D.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200 lbs.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4172148 | White/Gold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6976573 | Black/Gold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8B207C-B876-4D9A-AF0D-EDA4E7CD178F}"/>
              </a:ext>
            </a:extLst>
          </p:cNvPr>
          <p:cNvSpPr/>
          <p:nvPr/>
        </p:nvSpPr>
        <p:spPr>
          <a:xfrm>
            <a:off x="10103460" y="18782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Star™ Avenue Six Oakley Chair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A1B259-8E67-4D3F-8BAD-3A8FCD62F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0860" y="2524873"/>
            <a:ext cx="2069659" cy="33231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329B84-4755-43EC-ADB6-598E71CA2D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84320" y="3903596"/>
            <a:ext cx="1250779" cy="19443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AA62DA-EBFA-4BEE-A5B6-80A205D2EC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778" y="3908091"/>
            <a:ext cx="1309845" cy="1939897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4B4EC6E-F592-46B6-A909-9BDBF57F7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98" y="2621443"/>
            <a:ext cx="2198831" cy="322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594C471-F08A-4A3F-96B6-D44A30146C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7199" y="2527945"/>
            <a:ext cx="2410031" cy="332004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8926BB2-F6D5-46BF-817A-7F1645BEC4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97337" y="3908090"/>
            <a:ext cx="1423777" cy="193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70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559E5D-FF12-48CE-9146-FED27BB4A683}"/>
              </a:ext>
            </a:extLst>
          </p:cNvPr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4A4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32ACF0-BE13-491D-9B15-9F2301DD2CBE}"/>
              </a:ext>
            </a:extLst>
          </p:cNvPr>
          <p:cNvSpPr txBox="1"/>
          <p:nvPr/>
        </p:nvSpPr>
        <p:spPr>
          <a:xfrm>
            <a:off x="1014413" y="2100263"/>
            <a:ext cx="5849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Desking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EABA24-6926-4235-8418-2B653CBA25A3}"/>
              </a:ext>
            </a:extLst>
          </p:cNvPr>
          <p:cNvCxnSpPr>
            <a:cxnSpLocks/>
          </p:cNvCxnSpPr>
          <p:nvPr/>
        </p:nvCxnSpPr>
        <p:spPr>
          <a:xfrm>
            <a:off x="1135063" y="3107991"/>
            <a:ext cx="2677083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Colston Writing Desk">
            <a:extLst>
              <a:ext uri="{FF2B5EF4-FFF2-40B4-BE49-F238E27FC236}">
                <a16:creationId xmlns:a16="http://schemas.microsoft.com/office/drawing/2014/main" id="{F1DF2C9E-56C2-4874-9780-F8237C69A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399" y="0"/>
            <a:ext cx="7772401" cy="777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31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027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5263606" y="60868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style with storage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Gold finish hardware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"X" styled matte gold legs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storage drawer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capacity: 100 lbs.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Interior drawer: 19.75"W x 15.125"D x 3.5"H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 to base of desk: 23" 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29”H X 47-1/4”W X 19-5/8”D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6276801 | White/Gold  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7263680 | Black/Gold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Desks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5175860" y="19036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Linon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Home Decor Products Amy Campaign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48"W Writing Desk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6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10305506" y="6099509"/>
            <a:ext cx="46385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Mid-century modern desk with tapered legs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Wooden construction wood-top desk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 to keep your essentials close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Contemporary styling with a sophisticated touch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pull-out drawers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open shelf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33”H X 47-1/2”W X 23-3/4”D</a:t>
            </a:r>
          </a:p>
          <a:p>
            <a:pPr marL="139700" marR="213327">
              <a:buClr>
                <a:srgbClr val="CC2027"/>
              </a:buClr>
              <a:buSzPct val="100000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5441582 | White/Gold 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10166960" y="19163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LumiSource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Harvey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48"W Writing Desk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310019-6A1D-490C-A208-F2EB03E92791}"/>
              </a:ext>
            </a:extLst>
          </p:cNvPr>
          <p:cNvSpPr/>
          <p:nvPr/>
        </p:nvSpPr>
        <p:spPr>
          <a:xfrm>
            <a:off x="463006" y="6086809"/>
            <a:ext cx="46385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storage space and a transitional style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iron frame is built for durability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Tempered glass desktop provides a modern touch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fixed shelves and 6 storage rails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Shelves are weight tested to support 20 lbs. each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is weight capacity tested to support 40 lbs.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30-1/4”H X 42-3/4”W X 20-3/4”D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7443161 | Soft Gold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03C4BE-918E-49D8-9947-DA1628AAA6E7}"/>
              </a:ext>
            </a:extLst>
          </p:cNvPr>
          <p:cNvSpPr/>
          <p:nvPr/>
        </p:nvSpPr>
        <p:spPr>
          <a:xfrm>
            <a:off x="108560" y="19036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Southern Enterprises </a:t>
            </a:r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Jaymes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43"W Writing Desk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0E6DB6-ADF9-4D0C-8DB2-FC1171750A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377" y="2881199"/>
            <a:ext cx="3438226" cy="2865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970F98-93F9-4CCC-926D-47F7DFDF55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6353" y="2881199"/>
            <a:ext cx="3875406" cy="2865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EFDE3F-CC0A-49DA-9F1A-BE2287526C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6149" y="5283944"/>
            <a:ext cx="2276000" cy="15740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765974-DE28-4F8C-BF1D-5915F586A6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64475" y="2729457"/>
            <a:ext cx="3875405" cy="301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233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027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5263606" y="5896309"/>
            <a:ext cx="463854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Steel construction provides durability.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Casters allow easy movement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swiveling and 2 fixed casters for maneuverability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Ball-bearing suspension promotes smooth performance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High-side drawers provide ample room hanging file folders Includes 2 box drawers and a file drawer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 secures all drawers to prevent unauthorized access.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 time – no 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877965 | 3-Drawer | White | 19” Deep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967581 | 3-Drawer | Black | 22” Deep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5175860" y="19036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Lorell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 Mobile Pedestal File Cabinet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6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10216606" y="5909009"/>
            <a:ext cx="4638543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Heavy-gauge steel construction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Full-width drawer pulls on ball-bearing slide suspension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File rails accommodate letter, legal-or A4-size file folders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Drawers feature magnetic label holders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Core-removable lock and dual locking bars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adjustable leveling guides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Meets/exceeds ANSI/BIFMA performance standards.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 time – no assembly required.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28”H x 36”W x 18.5”D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9256656 | White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233919   | Black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10166960" y="19163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Lorell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36"W 2-Drawer Lateral File Cabinet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310019-6A1D-490C-A208-F2EB03E92791}"/>
              </a:ext>
            </a:extLst>
          </p:cNvPr>
          <p:cNvSpPr/>
          <p:nvPr/>
        </p:nvSpPr>
        <p:spPr>
          <a:xfrm>
            <a:off x="463006" y="5896309"/>
            <a:ext cx="4638543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Steel, ball-bearing suspension for smooth opening/closing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Counterweight to guard against tipping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Hidden casters for a clean, professional look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Full-drawer extension for complete access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Core-removable lock to secure your letter-size files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 time – no 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27.75”H x 15”W X 19.7”D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8551329 | 3-Drawer | White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8551475 | 2-Drawer | White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783042   | 3-Drawer | Black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783087   | 3-Drawer | Black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03C4BE-918E-49D8-9947-DA1628AAA6E7}"/>
              </a:ext>
            </a:extLst>
          </p:cNvPr>
          <p:cNvSpPr/>
          <p:nvPr/>
        </p:nvSpPr>
        <p:spPr>
          <a:xfrm>
            <a:off x="375260" y="19036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Lorell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 Mobile File Pedestal Cabinet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2524A7-6EFE-4124-A29B-AF327BF24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7915" y="2703202"/>
            <a:ext cx="1824268" cy="28145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5DC9EC-63F5-45E5-A4EE-24BED3F6EF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5067" y="2703201"/>
            <a:ext cx="1507333" cy="28145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8E0BDE-582B-4FFD-A3A0-3F8C543FA4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6779" y="3648479"/>
            <a:ext cx="1291522" cy="186930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D7BB06C-89D7-4723-A9B5-F6445ACA6D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7790" y="3619868"/>
            <a:ext cx="1291521" cy="192331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51AB4D8-9D27-45D2-A411-C475F53C3B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04608" y="2832099"/>
            <a:ext cx="2791190" cy="251961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9123C1-82B2-4128-A7F8-0AAFB84162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74465" y="4254499"/>
            <a:ext cx="1364105" cy="109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72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027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5263606" y="6074109"/>
            <a:ext cx="46385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Premium tempered white frosted glass dry-erase surface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 stains or ghosts – add a tough of style to your wall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White background creates high contrast with any marker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Glass is the highest quality dry-erase surface available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 frameless design hides all hanging hardware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 hassle-free mounting hardware and instructions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Mounts vertically or horizontally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6610751 | 36”W x 24”H | Frosted White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4634103 | 48”W x 36”H | Frosted White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6191629 | 72”W x 48”H | Frosted White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9964730 | 96”W x 48”H | Frosted White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Boards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5226660" y="18909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Brands Frameless Non-Magnetic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Glass Dry Erase Board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6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10216606" y="6086809"/>
            <a:ext cx="46385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Magnetic steel dry-erase board offers smooth writing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Cork bulletin board provides a space to hang important notices and memos with pushpins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Magnetic surface can be used to post items that you reference regularly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Wood frame provides durability and a sleek appearance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Comes with 2 magnets and mounting hardware</a:t>
            </a:r>
          </a:p>
          <a:p>
            <a:pPr marL="139700" marR="213327">
              <a:buClr>
                <a:srgbClr val="CC2027"/>
              </a:buClr>
              <a:buSzPct val="100000"/>
            </a:pP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186107 | 24”W x 18”H | Black/White/Cork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328527 | 36”W x 24”H | Black/White/Cork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10166960" y="19036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Realspace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™ Magnetic Dry-Erase Whiteboard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Cork Bulletin Board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310019-6A1D-490C-A208-F2EB03E92791}"/>
              </a:ext>
            </a:extLst>
          </p:cNvPr>
          <p:cNvSpPr/>
          <p:nvPr/>
        </p:nvSpPr>
        <p:spPr>
          <a:xfrm>
            <a:off x="463006" y="6074109"/>
            <a:ext cx="4638543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Premium tempered black glass dry-erase surface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 stains or ghosts – add a tough of style to your wall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background creates high contrast with any marker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Glass is the highest quality dry-erase surface available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 frameless design hides all hanging hardware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 hassle-free mounting hardware and instructions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Mounts vertically or horizontally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9189812 | 36”W x 24”H | Black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3589323 | 48”W x 36”H | Black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9313212 | 72”W x 48”H | Black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8634632 | 96”W x 48”H | Black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03C4BE-918E-49D8-9947-DA1628AAA6E7}"/>
              </a:ext>
            </a:extLst>
          </p:cNvPr>
          <p:cNvSpPr/>
          <p:nvPr/>
        </p:nvSpPr>
        <p:spPr>
          <a:xfrm>
            <a:off x="400660" y="18909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Brands Frameless Non-Magnetic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Glass Dry Erase Board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7F8C71-6CA6-4C05-BC39-7171805ED0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5" y="2855602"/>
            <a:ext cx="3799011" cy="25971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37DD6E-93FF-4EAE-84BF-52BA3EEC8E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219" y="2813216"/>
            <a:ext cx="3799011" cy="26395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46BAC6-59EC-43B7-9611-E882C48C6B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0218" y="2842902"/>
            <a:ext cx="3799011" cy="261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45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559E5D-FF12-48CE-9146-FED27BB4A683}"/>
              </a:ext>
            </a:extLst>
          </p:cNvPr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4A4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32ACF0-BE13-491D-9B15-9F2301DD2CBE}"/>
              </a:ext>
            </a:extLst>
          </p:cNvPr>
          <p:cNvSpPr txBox="1"/>
          <p:nvPr/>
        </p:nvSpPr>
        <p:spPr>
          <a:xfrm>
            <a:off x="1014413" y="2100263"/>
            <a:ext cx="5849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EABA24-6926-4235-8418-2B653CBA25A3}"/>
              </a:ext>
            </a:extLst>
          </p:cNvPr>
          <p:cNvCxnSpPr>
            <a:cxnSpLocks/>
          </p:cNvCxnSpPr>
          <p:nvPr/>
        </p:nvCxnSpPr>
        <p:spPr>
          <a:xfrm>
            <a:off x="1135063" y="3107991"/>
            <a:ext cx="215423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Baxton Studio Modern Coffee Table, 17-3/4&quot;H x 24&quot;W x 24&quot;D, Black/Gold/Marble">
            <a:extLst>
              <a:ext uri="{FF2B5EF4-FFF2-40B4-BE49-F238E27FC236}">
                <a16:creationId xmlns:a16="http://schemas.microsoft.com/office/drawing/2014/main" id="{AAA25AB6-409E-4122-8DB3-B0923E789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7797794" cy="779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84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027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5187406" y="6023309"/>
            <a:ext cx="487099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Elegant design adds plenty of style to your décor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Sturdy iron base ensures it can withstand plenty of use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Display magazines, plants and other items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Durable iron frame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Marble MDF tabletop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Angled legs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Dimensions: 16.5”H Coffee | 21.75”H Side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9802746 | Black/Gold/Marble | 24” Round Coffee 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9651902 | Black/Gold/Marble | 18” Round Side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Reception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4959960" y="19036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Baxton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Studio Modern Table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6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10305506" y="6036009"/>
            <a:ext cx="487099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Blend of metal engineered wood and/or stone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Creates an aesthetic upscale taste in décor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important items within reach for your guests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Iron base construction for strength and durability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Angled legs on coffee table, sculptural design on side table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Levelers under the base provide stability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18”H x 43.5”W x 23”D | Coffee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23.75”H x 10.5”W x 10.5”D | Side</a:t>
            </a:r>
          </a:p>
          <a:p>
            <a:pPr marL="139700" marR="213327">
              <a:buClr>
                <a:srgbClr val="CC2027"/>
              </a:buClr>
              <a:buSzPct val="100000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6078891 | White/Gold | Coffee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9068990 | White/Gold | Side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5122380 | Black/Gold | Side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10166960" y="1916394"/>
            <a:ext cx="46385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Baxton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Studio Contemporary Glam &amp; Luxe Table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Powell Thayer Metal Drink Side Table</a:t>
            </a:r>
          </a:p>
          <a:p>
            <a:pPr marL="18079" marR="213327" algn="ctr"/>
            <a:endParaRPr lang="en-US" sz="14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310019-6A1D-490C-A208-F2EB03E92791}"/>
              </a:ext>
            </a:extLst>
          </p:cNvPr>
          <p:cNvSpPr/>
          <p:nvPr/>
        </p:nvSpPr>
        <p:spPr>
          <a:xfrm>
            <a:off x="463006" y="6023309"/>
            <a:ext cx="4638543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 furniture with no boundaries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for living or lobby office spaces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Uniquely combines mixed materials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Eclectic design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 frame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architecture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Dimensions: 16.5”H Coffee | 22”H Side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127668 | Satin Gold | 36” Round Coffee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710933 | Satin Gold | 22” Round Side 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03C4BE-918E-49D8-9947-DA1628AAA6E7}"/>
              </a:ext>
            </a:extLst>
          </p:cNvPr>
          <p:cNvSpPr/>
          <p:nvPr/>
        </p:nvSpPr>
        <p:spPr>
          <a:xfrm>
            <a:off x="159360" y="19036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Sauder® International Lux Tables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390C48-3638-4560-A0D9-3CBA505F21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693" y="2910130"/>
            <a:ext cx="2926207" cy="23632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843AE0-CA85-4D64-BB2B-99918DFDE3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4813" y="4309820"/>
            <a:ext cx="1006887" cy="14218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CB3451-0B3B-4466-ACDF-389FA10B1B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518312" y="3068877"/>
            <a:ext cx="2926205" cy="26627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3930D2-92AF-4DF4-A29B-4EAEE5CA2A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1095" y="4457708"/>
            <a:ext cx="940911" cy="12726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C83AA5-1B3A-48B5-8859-7D86FBDC37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96006" y="3357932"/>
            <a:ext cx="3537494" cy="20546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5675EE-2FDE-4446-ABF6-C7AD2A7FBA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119734" y="2844404"/>
            <a:ext cx="591244" cy="12726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C537EEE-7FBC-47D1-92AE-488E88414C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141807" y="4457172"/>
            <a:ext cx="544627" cy="127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98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027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5187406" y="6086809"/>
            <a:ext cx="487099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Wood and metal table is designed for long-lasting use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style that will impress your guests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 table – a must-have for a luxurious display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Elegant round wood white top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to seat up to 6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100 lbs.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Dimensions: 30.25”H x 43.5”W x 43.5”D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2081824 | White/Gold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7180580 | White/Black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4985360" y="19036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LumiSource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Cosmo Dining Tables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6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10305506" y="6099509"/>
            <a:ext cx="487099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 for any kitchen or breakroom space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is designed for long-lasting use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 style that will impress your guests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White marble tabletop sits atop gold metal frame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metal frame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Sturdy tabletop is easy to clean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Dimensions: 29.75”H x 50.25”W x 27.75”D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7786757 | White/Gold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7180580 | White/Black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10116160" y="19163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LumiSource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Fuji Industrial Dining Table </a:t>
            </a:r>
          </a:p>
          <a:p>
            <a:pPr marL="18079" marR="213327" algn="ctr"/>
            <a:endParaRPr lang="en-US" sz="14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310019-6A1D-490C-A208-F2EB03E92791}"/>
              </a:ext>
            </a:extLst>
          </p:cNvPr>
          <p:cNvSpPr/>
          <p:nvPr/>
        </p:nvSpPr>
        <p:spPr>
          <a:xfrm>
            <a:off x="463006" y="6086809"/>
            <a:ext cx="4638543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Wood and metal table is designed for long-lasting use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Cage-style metal base offers a unique look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 table – a must-have for a luxurious display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Elegant round wood white top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to seat up to 6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100 lbs.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Dimensions: 29.5</a:t>
            </a:r>
            <a:r>
              <a:rPr lang="pl-PL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”H x </a:t>
            </a: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43.5</a:t>
            </a:r>
            <a:r>
              <a:rPr lang="pl-PL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”W x </a:t>
            </a: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43.5</a:t>
            </a:r>
            <a:r>
              <a:rPr lang="pl-PL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6311339 | White/Gold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3878185 | White/Black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03C4BE-918E-49D8-9947-DA1628AAA6E7}"/>
              </a:ext>
            </a:extLst>
          </p:cNvPr>
          <p:cNvSpPr/>
          <p:nvPr/>
        </p:nvSpPr>
        <p:spPr>
          <a:xfrm>
            <a:off x="210160" y="19036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LumiSource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Canary Dining Table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EE1C6DE-5512-4733-ACD5-8EA66F9BB7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154" y="2974988"/>
            <a:ext cx="3291206" cy="27315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57C634-8639-40AF-BA4B-35AF96DDEB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8388" y="4614216"/>
            <a:ext cx="1521818" cy="12559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23E3479-8F86-48CB-ADD2-A400DEC718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1940" y="2928205"/>
            <a:ext cx="3291208" cy="277759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8C5CC37-459A-4454-97C0-B383A34BE1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6916" y="4610526"/>
            <a:ext cx="1521818" cy="127127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A20D4A7-0FE5-4232-8FD5-18BBC32AA2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50101" y="3104903"/>
            <a:ext cx="3462553" cy="248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36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559E5D-FF12-48CE-9146-FED27BB4A683}"/>
              </a:ext>
            </a:extLst>
          </p:cNvPr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4A4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32ACF0-BE13-491D-9B15-9F2301DD2CBE}"/>
              </a:ext>
            </a:extLst>
          </p:cNvPr>
          <p:cNvSpPr txBox="1"/>
          <p:nvPr/>
        </p:nvSpPr>
        <p:spPr>
          <a:xfrm>
            <a:off x="1014413" y="2100263"/>
            <a:ext cx="5849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spc="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SitStand</a:t>
            </a:r>
            <a:endParaRPr lang="en-US" sz="5400" spc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EABA24-6926-4235-8418-2B653CBA25A3}"/>
              </a:ext>
            </a:extLst>
          </p:cNvPr>
          <p:cNvCxnSpPr>
            <a:cxnSpLocks/>
          </p:cNvCxnSpPr>
          <p:nvPr/>
        </p:nvCxnSpPr>
        <p:spPr>
          <a:xfrm>
            <a:off x="1135063" y="3107991"/>
            <a:ext cx="286543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Flexispot ML2B or ML2W GoRiser Standing Desk Converter">
            <a:extLst>
              <a:ext uri="{FF2B5EF4-FFF2-40B4-BE49-F238E27FC236}">
                <a16:creationId xmlns:a16="http://schemas.microsoft.com/office/drawing/2014/main" id="{87F77586-8464-4ED1-A679-89DE94ABB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7797795" cy="779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896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027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Laptop/Desk Risers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6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5339806" y="6099509"/>
            <a:ext cx="48709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posture, health &amp; comfort when computing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Luxurious anodized aluminum panel for larger laptops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Adjustable height with tilting panel to reduce eye strain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Compact, closes flat, fast and easy to use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effective adjustable height &amp; angle laptop riser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Dissipates heat to cool laptops – no fans needed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18”W x 11"D Panel x 3” to 21”H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 Desk, Laptop Riser, Tablet Stand, Monitor Stand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3104857 | Black 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5328260" y="1916394"/>
            <a:ext cx="46385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WorkEz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Executive Adjustable Aluminum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Laptop Stand &amp; Lap Desk</a:t>
            </a:r>
          </a:p>
          <a:p>
            <a:pPr marL="18079" marR="213327" algn="ctr"/>
            <a:endParaRPr lang="en-US" sz="14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310019-6A1D-490C-A208-F2EB03E92791}"/>
              </a:ext>
            </a:extLst>
          </p:cNvPr>
          <p:cNvSpPr/>
          <p:nvPr/>
        </p:nvSpPr>
        <p:spPr>
          <a:xfrm>
            <a:off x="463006" y="60868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a comfortable workspace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Made of sturdy plastic construction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height of your workspace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 platform to hold a laptop up to 34”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Pneumatic lift to adjust the height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 time – no 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</a:t>
            </a:r>
            <a:r>
              <a:rPr lang="pl-PL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34"H x 26</a:t>
            </a: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.9</a:t>
            </a:r>
            <a:r>
              <a:rPr lang="pl-PL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"W x 1</a:t>
            </a: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pl-PL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"D</a:t>
            </a: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17 </a:t>
            </a:r>
            <a:r>
              <a:rPr lang="en-US" sz="12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6314845 | White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5182287 | Black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03C4BE-918E-49D8-9947-DA1628AAA6E7}"/>
              </a:ext>
            </a:extLst>
          </p:cNvPr>
          <p:cNvSpPr/>
          <p:nvPr/>
        </p:nvSpPr>
        <p:spPr>
          <a:xfrm>
            <a:off x="426060" y="19036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FlexiSpot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GoRiser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ML2W Sit-Stand Converter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2B4CE2-6D2C-4228-B7A0-C34C1328B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99" y="2499724"/>
            <a:ext cx="3132627" cy="32814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A940FF-9E23-42FD-A0FD-D26127A6F2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4549" y="4168068"/>
            <a:ext cx="1545887" cy="17667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40EA75F-3C63-46C5-B49A-6487DF8D70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7058" y="3065726"/>
            <a:ext cx="3149142" cy="266465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8C2B8B0-5B3B-4B0A-93AA-9D34A8506E36}"/>
              </a:ext>
            </a:extLst>
          </p:cNvPr>
          <p:cNvSpPr/>
          <p:nvPr/>
        </p:nvSpPr>
        <p:spPr>
          <a:xfrm>
            <a:off x="10305506" y="6099509"/>
            <a:ext cx="487099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Steel frame construction offers durability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Accommodates monitors up to 34" or two 24" monitors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Adjustable desk riser features a 28-7/16" keyboard tray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Cord management maintains a clutter-free workspace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Adjusts from 4.75" to 19.75“h with pneumatic gas-lift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37.4 lbs.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</a:t>
            </a:r>
            <a:r>
              <a:rPr lang="pl-PL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.75</a:t>
            </a:r>
            <a:r>
              <a:rPr lang="pl-PL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"H x 31</a:t>
            </a: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.5</a:t>
            </a:r>
            <a:r>
              <a:rPr lang="pl-PL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"W x 16</a:t>
            </a: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.5</a:t>
            </a:r>
            <a:r>
              <a:rPr lang="pl-PL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"D</a:t>
            </a: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4336339 | Black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058735-7EC1-4FB4-8400-ABA8DCD8217E}"/>
              </a:ext>
            </a:extLst>
          </p:cNvPr>
          <p:cNvSpPr/>
          <p:nvPr/>
        </p:nvSpPr>
        <p:spPr>
          <a:xfrm>
            <a:off x="10116160" y="1916394"/>
            <a:ext cx="46385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FlexiSpot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M732 Metal Height-Adjustable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Sit-Stand Desk Converter </a:t>
            </a:r>
          </a:p>
          <a:p>
            <a:pPr marL="18079" marR="213327" algn="ctr"/>
            <a:endParaRPr lang="en-US" sz="14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1CEFFB-3E40-4AC7-AC2D-67A2DE1D9D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0" y="3254253"/>
            <a:ext cx="4076700" cy="241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88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559E5D-FF12-48CE-9146-FED27BB4A683}"/>
              </a:ext>
            </a:extLst>
          </p:cNvPr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4A4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32ACF0-BE13-491D-9B15-9F2301DD2CBE}"/>
              </a:ext>
            </a:extLst>
          </p:cNvPr>
          <p:cNvSpPr txBox="1"/>
          <p:nvPr/>
        </p:nvSpPr>
        <p:spPr>
          <a:xfrm>
            <a:off x="1014413" y="2100263"/>
            <a:ext cx="5849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Lighting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EABA24-6926-4235-8418-2B653CBA25A3}"/>
              </a:ext>
            </a:extLst>
          </p:cNvPr>
          <p:cNvCxnSpPr>
            <a:cxnSpLocks/>
          </p:cNvCxnSpPr>
          <p:nvPr/>
        </p:nvCxnSpPr>
        <p:spPr>
          <a:xfrm>
            <a:off x="1135063" y="3107991"/>
            <a:ext cx="2677083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Bostitch 16 in. Gold Desk Lamp with Wireless Charging USB  Ports-VLED1825GOLD-BOS - The Home Depot">
            <a:extLst>
              <a:ext uri="{FF2B5EF4-FFF2-40B4-BE49-F238E27FC236}">
                <a16:creationId xmlns:a16="http://schemas.microsoft.com/office/drawing/2014/main" id="{2873149A-C016-4D8D-B9BC-97D796F47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709" y="-1"/>
            <a:ext cx="7785091" cy="77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294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027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5187406" y="61503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Polyurethane seat and bonded leather back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Creates a comfortable sitting area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metal frame with a beautiful, powder-coated finish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Durable fabric and sturdy powder-coated metal frame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Button-tufted seat &amp; back add a touch of modern style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32 1/2"H x 27"W x 33"D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250 </a:t>
            </a:r>
            <a:r>
              <a:rPr lang="en-US" sz="12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6831467 | Gold  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8478380 | Black Shade/Black &amp; Gold Base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Desk/Task Lamp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5163160" y="19036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LumiSource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Darby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Lamp, 15-1/2"H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6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10305506" y="6163009"/>
            <a:ext cx="47069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 light with a long arm adjusts in height and rotation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 base with a hidden spring to allow optimal balance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Powerful energy-efficient 5W LED bulb rated to 30,000 hrs.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Height adjusts from 21" to 32-1/2"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4-way touch dimmer switch located at the end of the shade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Brushed gold accents provide an elegant touch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Shade measures 4"H x 1-1/4"D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ETL Listed</a:t>
            </a:r>
          </a:p>
          <a:p>
            <a:pPr marL="139700" marR="213327">
              <a:buClr>
                <a:srgbClr val="CC2027"/>
              </a:buClr>
              <a:buSzPct val="100000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6486856 | Brushed Gold 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10166960" y="19163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Adesso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 ADS360 Crane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Desk Lamp, 32-1/2"H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310019-6A1D-490C-A208-F2EB03E92791}"/>
              </a:ext>
            </a:extLst>
          </p:cNvPr>
          <p:cNvSpPr/>
          <p:nvPr/>
        </p:nvSpPr>
        <p:spPr>
          <a:xfrm>
            <a:off x="463006" y="6150309"/>
            <a:ext cx="46385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Durable metal and plastic construction.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Swiveling lamp head folds 180° and rotates 90°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Adjustable color temperature modes from warm to cool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brightness levels to choose from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Flicker-free LEDs don’t create glare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Memory function remembers your last settings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Wireless charging pad/2 USB ports charge devices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Weighted base keeps the lamp stable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9250114 | Gold/Gold &amp; White Base 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03C4BE-918E-49D8-9947-DA1628AAA6E7}"/>
              </a:ext>
            </a:extLst>
          </p:cNvPr>
          <p:cNvSpPr/>
          <p:nvPr/>
        </p:nvSpPr>
        <p:spPr>
          <a:xfrm>
            <a:off x="502260" y="19036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Bostitch® Wireless Charging Triangle Adjustable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Desk Lamp, 25-5/16"H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0037172-6692-4D7D-9A16-613DEE34F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61" y="3361185"/>
            <a:ext cx="3410879" cy="236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29DFF0-8A36-4827-9110-4B729195FD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49582" y="2707779"/>
            <a:ext cx="2185417" cy="31614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147AEB-C933-4AE2-924C-38099313F9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5486" y="4139832"/>
            <a:ext cx="1181100" cy="17636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A37F11-CF9C-49D7-B2AB-F6C45B3267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9772" y="2707303"/>
            <a:ext cx="2085714" cy="31619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BEAF7E-F6BC-443D-AF40-AAC62810B8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1966" y="4139833"/>
            <a:ext cx="2242072" cy="176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429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027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5187406" y="60995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Rotating shade to direct 25W bulb exactly where needed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Durable steel base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Stylish metal drum shade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a 25W bulb (not included)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In-line switch offers easy on/off access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Weighted base keeps lights stable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 listed – some 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17.75”H x 6.25”W x 9.5”D </a:t>
            </a:r>
          </a:p>
          <a:p>
            <a:pPr marL="139700" marR="213327">
              <a:buClr>
                <a:srgbClr val="CC2027"/>
              </a:buClr>
              <a:buSzPct val="100000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9029175 | Black Shade/Gold Base 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3942809 | White Shade/Gold Base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Table/Floor Lamp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5074260" y="19036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LumiSource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Puck Table Lamp, 17-3/4"H 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6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10305506" y="6112209"/>
            <a:ext cx="4706998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stylish ambient light to your space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Elegant pull cords control dual 60W bulbs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Durable steel base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Stylish fabric drum shade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2 total 60W bulbs (no included)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Dual pull cords offer easy on/off access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Weighted base keeps lighting stable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 listed – some 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5313749 | Black Shade/Gold Base </a:t>
            </a:r>
          </a:p>
          <a:p>
            <a:pPr marL="139700" marR="213327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6021857 | Black &amp; White Shade/Black Base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2258222 | White &amp; Gold Shade/Black Base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10166960" y="19163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LumiSource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Trophy Table Lamp, 26-1/2"H &amp; </a:t>
            </a:r>
          </a:p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LumiSource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Salon Contemporary Floor Lamp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310019-6A1D-490C-A208-F2EB03E92791}"/>
              </a:ext>
            </a:extLst>
          </p:cNvPr>
          <p:cNvSpPr/>
          <p:nvPr/>
        </p:nvSpPr>
        <p:spPr>
          <a:xfrm>
            <a:off x="463006" y="60995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style and ambient lighting to your space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Tapered table lamp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Durable base accented by drum shade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 base with 5 ft cord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Stylish fabric drum shade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a 40W medium type A base bulb (not included)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Pull chain on/off switch for easy use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21”H x 8”W x 8”D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8415349 | Black Shade/Gold Base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9905238 | White Shade/Gold Base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03C4BE-918E-49D8-9947-DA1628AAA6E7}"/>
              </a:ext>
            </a:extLst>
          </p:cNvPr>
          <p:cNvSpPr/>
          <p:nvPr/>
        </p:nvSpPr>
        <p:spPr>
          <a:xfrm>
            <a:off x="311760" y="19036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Designs Tapered Table Lamp, 21"H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197B32-3EDA-4795-A0B3-1E355A6D8D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8749" y="2707302"/>
            <a:ext cx="1806802" cy="31619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689348-329D-408A-9CA5-3F6A31AE9C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2015" y="2707301"/>
            <a:ext cx="1212972" cy="31619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BDAED7-2C66-43B0-ABE1-62B03AD3A0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7560" y="4105573"/>
            <a:ext cx="693131" cy="17636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407781E-F0D4-4699-AACB-12B99409B4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3411" y="4105572"/>
            <a:ext cx="757346" cy="176363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99E342B-76E9-4E05-B66C-04FA64773A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3601" y="2665558"/>
            <a:ext cx="1400785" cy="320364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B4C479-852C-4632-9A4C-EECEB50C25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95290" y="4482489"/>
            <a:ext cx="1236084" cy="13867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72B83E-4D9A-415E-9A54-1003E23A8A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97547" y="2871399"/>
            <a:ext cx="1226806" cy="149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42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559E5D-FF12-48CE-9146-FED27BB4A683}"/>
              </a:ext>
            </a:extLst>
          </p:cNvPr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4A4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32ACF0-BE13-491D-9B15-9F2301DD2CBE}"/>
              </a:ext>
            </a:extLst>
          </p:cNvPr>
          <p:cNvSpPr txBox="1"/>
          <p:nvPr/>
        </p:nvSpPr>
        <p:spPr>
          <a:xfrm>
            <a:off x="1014413" y="2100263"/>
            <a:ext cx="5849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EABA24-6926-4235-8418-2B653CBA25A3}"/>
              </a:ext>
            </a:extLst>
          </p:cNvPr>
          <p:cNvCxnSpPr>
            <a:cxnSpLocks/>
          </p:cNvCxnSpPr>
          <p:nvPr/>
        </p:nvCxnSpPr>
        <p:spPr>
          <a:xfrm>
            <a:off x="1135063" y="3107991"/>
            <a:ext cx="262413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72&quot; H x 36&quot; W x 18&quot; D Lorell 2,300 Lb Capacity Riveted Steel Shelving - 72&quot; Height X 36&quot; Width X 18&quot; Depth - 30% - Black - Steel, Particleboard - 1 Each">
            <a:extLst>
              <a:ext uri="{FF2B5EF4-FFF2-40B4-BE49-F238E27FC236}">
                <a16:creationId xmlns:a16="http://schemas.microsoft.com/office/drawing/2014/main" id="{AA64EA22-2C2A-48E0-A624-CA41F0301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1" y="203200"/>
            <a:ext cx="77724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445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027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5263606" y="6074109"/>
            <a:ext cx="46385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Durable welded-steel construction with powder-coat finish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3-point recessed locking handle with keys for security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shelves adjust in 2" increments - bottom shelf is fixed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shelf holds up to 180 </a:t>
            </a:r>
            <a:r>
              <a:rPr lang="en-US" sz="12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evenly distributed.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sets of hinges per door for a easy, smooth opening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Meets/exceeds ANSI/BIFMA performance standards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Fully assembled – just add the hardware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72”H x 36”W x 18” or 24”D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344635 | 18” Deep | Black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972068 | 24” Deep | Black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Storage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5201260" y="18909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Lorell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 Fortress 5-Shelf Steel Storage Cabinet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6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10216606" y="6086809"/>
            <a:ext cx="4638543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for storing heavier equipment and supplies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shelves provide ample space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Steel frame and laminate shelving for lasting strength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Supports up to 3,200 lbs. evenly distributed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Eco-conscious choice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 content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72”H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5827964 | 36”W x 18”D | Black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5848004 | 48”W x 18”D | Black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9908431 | 48”W x 24”D | Black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10027260" y="19036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Lorell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™ Riveted Storage Shelving, 5-Shelf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310019-6A1D-490C-A208-F2EB03E92791}"/>
              </a:ext>
            </a:extLst>
          </p:cNvPr>
          <p:cNvSpPr/>
          <p:nvPr/>
        </p:nvSpPr>
        <p:spPr>
          <a:xfrm>
            <a:off x="463006" y="6074109"/>
            <a:ext cx="463854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Durable welded-steel construction with powder-coat finish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3-point recessed locking handle with keys for security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shelves adjust in 2" increments - bottom shelf is fixed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shelf holds up to 180 </a:t>
            </a:r>
            <a:r>
              <a:rPr lang="en-US" sz="12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evenly distributed.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sets of hinges per door for a easy, smooth opening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Meets/exceeds ANSI/BIFMA performance standards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Fully assembled – just add the hardware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42”H x 36”D x 18”D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344599 | Black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03C4BE-918E-49D8-9947-DA1628AAA6E7}"/>
              </a:ext>
            </a:extLst>
          </p:cNvPr>
          <p:cNvSpPr/>
          <p:nvPr/>
        </p:nvSpPr>
        <p:spPr>
          <a:xfrm>
            <a:off x="400660" y="18909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Lorell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 Fortress 3-Shelf Steel Storage Cabinet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ECEA89-1BC5-42DA-8F31-5AE963D88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9268" y="3022600"/>
            <a:ext cx="2425685" cy="2872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493910-6DBB-42AC-9843-B18588FDB2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6117" y="2409860"/>
            <a:ext cx="1857143" cy="34857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0AB462-0A1C-46FB-84D3-FB711B7BF6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5247" y="2414622"/>
            <a:ext cx="2108338" cy="34761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2F9C08-0BBA-4797-8936-03706FA504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83606" y="5103181"/>
            <a:ext cx="1403918" cy="78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15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559E5D-FF12-48CE-9146-FED27BB4A683}"/>
              </a:ext>
            </a:extLst>
          </p:cNvPr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4A4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32ACF0-BE13-491D-9B15-9F2301DD2CBE}"/>
              </a:ext>
            </a:extLst>
          </p:cNvPr>
          <p:cNvSpPr txBox="1"/>
          <p:nvPr/>
        </p:nvSpPr>
        <p:spPr>
          <a:xfrm>
            <a:off x="1014413" y="2100263"/>
            <a:ext cx="5849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Outdoors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EABA24-6926-4235-8418-2B653CBA25A3}"/>
              </a:ext>
            </a:extLst>
          </p:cNvPr>
          <p:cNvCxnSpPr>
            <a:cxnSpLocks/>
          </p:cNvCxnSpPr>
          <p:nvPr/>
        </p:nvCxnSpPr>
        <p:spPr>
          <a:xfrm>
            <a:off x="1135063" y="3107991"/>
            <a:ext cx="311943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Outdoor Furniture - SAFCO® CoGo™ Steel Outdoor/Indoor Seating">
            <a:extLst>
              <a:ext uri="{FF2B5EF4-FFF2-40B4-BE49-F238E27FC236}">
                <a16:creationId xmlns:a16="http://schemas.microsoft.com/office/drawing/2014/main" id="{E4A8F90F-C2BA-4BF8-8AC4-785BDFFFA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2" y="0"/>
            <a:ext cx="7772398" cy="777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882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027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5187406" y="6264609"/>
            <a:ext cx="463854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the great outdoors even greater with this steel table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 table for breakroom, dining area, patio or veranda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steel frame is power-coated for sustained durability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Powder-coated steel frame repels moisture, heat &amp; stains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frame features hooks for purses or backpacks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2-1/4" diameter opening for an umbrella (not included)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29.5”H x 30” or 36”W x 30” or 36”D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722388 | 30” Diameter | Black</a:t>
            </a: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170111 | 36” Diameter | Black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Workplace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Seating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5086960" y="20179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Safco </a:t>
            </a:r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CoGo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™ Indoor/Outdoor Round Table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6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10305506" y="6277309"/>
            <a:ext cx="46385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Durable, resistant to stains, heat, moisture &amp; rust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Ergonomic curved back for comfort.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slat design keeps you cool &amp; dry promoting air flow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Sturdy tubular steel frame stands up to constant use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 glides protect floors from scuffs, snags &amp; scratches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 time – no 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 28.75”H x 18.25“W x 22“D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supports weights of up to 250 </a:t>
            </a:r>
            <a:r>
              <a:rPr lang="en-US" sz="12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endParaRPr lang="en-US" sz="12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>
              <a:buClr>
                <a:srgbClr val="CC2027"/>
              </a:buClr>
              <a:buSzPct val="100000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105524 | Carton of 2 | Black 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10128860" y="20306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Safco </a:t>
            </a:r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CoGo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™ Steel Seat Stacking Chair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310019-6A1D-490C-A208-F2EB03E92791}"/>
              </a:ext>
            </a:extLst>
          </p:cNvPr>
          <p:cNvSpPr/>
          <p:nvPr/>
        </p:nvSpPr>
        <p:spPr>
          <a:xfrm>
            <a:off x="463006" y="6264609"/>
            <a:ext cx="47244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Curved back rest with open-slat design for breathability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Rugged powder-coat steel protects against nicks/scratches 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UV- and weather-resistant construction for outdoor spaces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Sturdy nylon glides protect floors from minor damage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Meets/exceeds ANSI/BIFMA performance standards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 time – no assembly required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30"H x 60"W x 25"D.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 capacity tested to support 250 lbs.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213983 | Black 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03C4BE-918E-49D8-9947-DA1628AAA6E7}"/>
              </a:ext>
            </a:extLst>
          </p:cNvPr>
          <p:cNvSpPr/>
          <p:nvPr/>
        </p:nvSpPr>
        <p:spPr>
          <a:xfrm>
            <a:off x="426060" y="2017994"/>
            <a:ext cx="463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Safco </a:t>
            </a:r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CoGo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™ Indoor/Outdoor Bench with Back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BFE65C-A635-4F81-95E2-C6B4E2F567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700" y="3007724"/>
            <a:ext cx="3656003" cy="2859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29A1C6-BFEC-41B2-9884-DAF04C126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2153" y="2875786"/>
            <a:ext cx="2691947" cy="3150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A93917-4E0C-4189-822F-924553D92F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39348" y="2875786"/>
            <a:ext cx="2327028" cy="315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242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0464A0B-6272-4D8A-BAA7-9486FE01C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284" y="8743851"/>
            <a:ext cx="2398956" cy="10440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7EE042-C96D-40AE-8844-961F868B28F8}"/>
              </a:ext>
            </a:extLst>
          </p:cNvPr>
          <p:cNvCxnSpPr>
            <a:cxnSpLocks/>
          </p:cNvCxnSpPr>
          <p:nvPr/>
        </p:nvCxnSpPr>
        <p:spPr>
          <a:xfrm>
            <a:off x="609600" y="1602740"/>
            <a:ext cx="7340600" cy="0"/>
          </a:xfrm>
          <a:prstGeom prst="line">
            <a:avLst/>
          </a:prstGeom>
          <a:ln w="53975">
            <a:solidFill>
              <a:srgbClr val="CC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6B5AA2A-60A0-44D4-BA34-54997722536D}"/>
              </a:ext>
            </a:extLst>
          </p:cNvPr>
          <p:cNvSpPr/>
          <p:nvPr/>
        </p:nvSpPr>
        <p:spPr>
          <a:xfrm>
            <a:off x="5187406" y="6150309"/>
            <a:ext cx="463854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Affordable fluted panel design pentagon receptacle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High-density polyethylene with built-in UV inhibitors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Telescoping base hides bag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standard 40 x 48" trash bags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Easily adaptable for anchoring or weighting devices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opening 9 ½"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Recessed bottom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28.75”H x 18.5”W X 18”D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537263 | Black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420C9-CF5A-4974-A2A3-6B859D4115BC}"/>
              </a:ext>
            </a:extLst>
          </p:cNvPr>
          <p:cNvSpPr txBox="1"/>
          <p:nvPr/>
        </p:nvSpPr>
        <p:spPr>
          <a:xfrm>
            <a:off x="612775" y="803275"/>
            <a:ext cx="777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121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|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Receptacles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23AAC0-6046-444A-95B0-29EC08F26D49}"/>
              </a:ext>
            </a:extLst>
          </p:cNvPr>
          <p:cNvSpPr/>
          <p:nvPr/>
        </p:nvSpPr>
        <p:spPr>
          <a:xfrm>
            <a:off x="5086960" y="1903694"/>
            <a:ext cx="46385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Safco® </a:t>
            </a:r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Canmeleon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™ Indoor/Outdoor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Pentagon Receptacle, 45 Gallons</a:t>
            </a:r>
          </a:p>
          <a:p>
            <a:pPr marL="18079" marR="213327" algn="ctr"/>
            <a:endParaRPr lang="en-US" sz="14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5AD3B0C3-7A84-4612-87BE-82951879B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679" y="8862991"/>
            <a:ext cx="1463825" cy="8567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B7D3982-D65F-4332-94E7-1A87A231599A}"/>
              </a:ext>
            </a:extLst>
          </p:cNvPr>
          <p:cNvSpPr/>
          <p:nvPr/>
        </p:nvSpPr>
        <p:spPr>
          <a:xfrm>
            <a:off x="10305506" y="6163009"/>
            <a:ext cx="463854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Telescoping base hides bag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Attractive design has a recessed bottom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standard 32" x 44" trash bags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Easily adaptable for anchoring or weighting devices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GREENGUARD certified — UL.COM/GG - UL 2818 Ranked in two tiers: Certified and Gold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Made with less harsh chemicals for cleaner substances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 39.25”H x 18.25”W x 18.25”D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169525 | Carton of 2 | Black 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A0BEE4-6802-414D-912C-FA754D747EA4}"/>
              </a:ext>
            </a:extLst>
          </p:cNvPr>
          <p:cNvSpPr/>
          <p:nvPr/>
        </p:nvSpPr>
        <p:spPr>
          <a:xfrm>
            <a:off x="10166960" y="19163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Safco® </a:t>
            </a:r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Canmeleon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™ Aggregate Panel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Outdoor Receptacle, Side-Opening, 38 Gallons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310019-6A1D-490C-A208-F2EB03E92791}"/>
              </a:ext>
            </a:extLst>
          </p:cNvPr>
          <p:cNvSpPr/>
          <p:nvPr/>
        </p:nvSpPr>
        <p:spPr>
          <a:xfrm>
            <a:off x="463006" y="6150309"/>
            <a:ext cx="47244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Affordable fluted panel design pentagon receptacle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High-density polyethylene with built-in UV inhibitors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Telescoping base hides bag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standard 40 x 48" trash bags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Easily adaptable for anchoring or weighting devices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opening 9 ½"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Recessed bottom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Dimensions: 28.75”H x 18.5”W X 18”D</a:t>
            </a:r>
          </a:p>
          <a:p>
            <a:pPr marL="311150" marR="213327" indent="-171450">
              <a:buClr>
                <a:srgbClr val="CC2027"/>
              </a:buClr>
              <a:buSzPct val="100000"/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4A4B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marR="213327" algn="just">
              <a:buClr>
                <a:srgbClr val="CC2027"/>
              </a:buClr>
              <a:buSzPct val="100000"/>
            </a:pPr>
            <a:r>
              <a:rPr lang="en-US" sz="12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# 136818 | Black 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03C4BE-918E-49D8-9947-DA1628AAA6E7}"/>
              </a:ext>
            </a:extLst>
          </p:cNvPr>
          <p:cNvSpPr/>
          <p:nvPr/>
        </p:nvSpPr>
        <p:spPr>
          <a:xfrm>
            <a:off x="260960" y="1903694"/>
            <a:ext cx="4638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Safco® </a:t>
            </a:r>
            <a:r>
              <a:rPr lang="en-US" sz="1400" dirty="0" err="1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Canmeleon</a:t>
            </a:r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™ Indoor/Outdoor </a:t>
            </a:r>
          </a:p>
          <a:p>
            <a:pPr marL="18079" marR="213327" algn="ctr"/>
            <a:r>
              <a:rPr lang="en-US" sz="14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Pentagon Receptacle, 30 Gallons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3601B0-79DA-4655-A019-8F56B3573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6011" y="2748786"/>
            <a:ext cx="1894798" cy="3150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350E10-F3BB-4F88-A4B3-0F6134A660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4536" y="2748786"/>
            <a:ext cx="2043073" cy="31500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01629F-E04E-48F5-A6A7-EC7B6BBF47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419432" y="2748786"/>
            <a:ext cx="1746711" cy="315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750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BB69493-1D4E-444D-B07D-3698B6FC1B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68" r="20326"/>
          <a:stretch/>
        </p:blipFill>
        <p:spPr>
          <a:xfrm>
            <a:off x="0" y="-16788"/>
            <a:ext cx="7772400" cy="1007518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0C25307-CD35-4A56-8564-6A5FD108E323}"/>
              </a:ext>
            </a:extLst>
          </p:cNvPr>
          <p:cNvSpPr/>
          <p:nvPr/>
        </p:nvSpPr>
        <p:spPr>
          <a:xfrm>
            <a:off x="548304" y="8732148"/>
            <a:ext cx="7224096" cy="61205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C2027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15B7B9-2477-4C87-A685-C82A6384C770}"/>
              </a:ext>
            </a:extLst>
          </p:cNvPr>
          <p:cNvSpPr txBox="1"/>
          <p:nvPr/>
        </p:nvSpPr>
        <p:spPr>
          <a:xfrm>
            <a:off x="609599" y="8838119"/>
            <a:ext cx="5608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4A4B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 us: WorkspaceInteriorsOD.com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055D11-FEE6-4CE2-B316-92AC4ECFCFAE}"/>
              </a:ext>
            </a:extLst>
          </p:cNvPr>
          <p:cNvSpPr txBox="1"/>
          <p:nvPr/>
        </p:nvSpPr>
        <p:spPr>
          <a:xfrm>
            <a:off x="10185462" y="4171232"/>
            <a:ext cx="305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C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11E648FA-4589-4896-A9D1-2703D26DA27C}"/>
              </a:ext>
            </a:extLst>
          </p:cNvPr>
          <p:cNvSpPr/>
          <p:nvPr/>
        </p:nvSpPr>
        <p:spPr>
          <a:xfrm rot="16200000">
            <a:off x="8534401" y="3048000"/>
            <a:ext cx="7677150" cy="6343649"/>
          </a:xfrm>
          <a:prstGeom prst="rtTriangl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88EEE0-1297-4545-96A4-D0E3500B5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948" y="8862991"/>
            <a:ext cx="2075688" cy="8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37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.pptx" id="{27F94451-0E74-40C7-92F9-9264E50D0DFC}" vid="{0E581FBE-4E85-4AC0-87F5-F2E2330915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WI_Customer Response_Template</Template>
  <TotalTime>2569</TotalTime>
  <Words>3645</Words>
  <Application>Microsoft Office PowerPoint</Application>
  <PresentationFormat>Custom</PresentationFormat>
  <Paragraphs>586</Paragraphs>
  <Slides>24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Office Depot,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JasmineL Condit</dc:creator>
  <cp:lastModifiedBy>Susan Campbell</cp:lastModifiedBy>
  <cp:revision>601</cp:revision>
  <cp:lastPrinted>2016-09-13T13:49:07Z</cp:lastPrinted>
  <dcterms:created xsi:type="dcterms:W3CDTF">2020-06-01T14:09:30Z</dcterms:created>
  <dcterms:modified xsi:type="dcterms:W3CDTF">2021-12-08T22:03:35Z</dcterms:modified>
</cp:coreProperties>
</file>