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58" r:id="rId4"/>
    <p:sldMasterId id="2147483672" r:id="rId5"/>
  </p:sldMasterIdLst>
  <p:notesMasterIdLst>
    <p:notesMasterId r:id="rId19"/>
  </p:notesMasterIdLst>
  <p:handoutMasterIdLst>
    <p:handoutMasterId r:id="rId20"/>
  </p:handoutMasterIdLst>
  <p:sldIdLst>
    <p:sldId id="264" r:id="rId6"/>
    <p:sldId id="261" r:id="rId7"/>
    <p:sldId id="276" r:id="rId8"/>
    <p:sldId id="272" r:id="rId9"/>
    <p:sldId id="273" r:id="rId10"/>
    <p:sldId id="271" r:id="rId11"/>
    <p:sldId id="268" r:id="rId12"/>
    <p:sldId id="275" r:id="rId13"/>
    <p:sldId id="274" r:id="rId14"/>
    <p:sldId id="269" r:id="rId15"/>
    <p:sldId id="277" r:id="rId16"/>
    <p:sldId id="270" r:id="rId17"/>
    <p:sldId id="278" r:id="rId18"/>
  </p:sldIdLst>
  <p:sldSz cx="9144000" cy="6858000" type="screen4x3"/>
  <p:notesSz cx="6858000" cy="9144000"/>
  <p:defaultTextStyle>
    <a:defPPr>
      <a:defRPr lang="en-US"/>
    </a:defPPr>
    <a:lvl1pPr algn="l" defTabSz="457200" rtl="0" fontAlgn="base">
      <a:spcBef>
        <a:spcPct val="0"/>
      </a:spcBef>
      <a:spcAft>
        <a:spcPct val="0"/>
      </a:spcAft>
      <a:defRPr kern="1200">
        <a:solidFill>
          <a:schemeClr val="tx1"/>
        </a:solidFill>
        <a:latin typeface="Arial" charset="0"/>
        <a:ea typeface="+mn-ea"/>
        <a:cs typeface="+mn-cs"/>
      </a:defRPr>
    </a:lvl1pPr>
    <a:lvl2pPr marL="457200" algn="l" defTabSz="457200" rtl="0" fontAlgn="base">
      <a:spcBef>
        <a:spcPct val="0"/>
      </a:spcBef>
      <a:spcAft>
        <a:spcPct val="0"/>
      </a:spcAft>
      <a:defRPr kern="1200">
        <a:solidFill>
          <a:schemeClr val="tx1"/>
        </a:solidFill>
        <a:latin typeface="Arial" charset="0"/>
        <a:ea typeface="+mn-ea"/>
        <a:cs typeface="+mn-cs"/>
      </a:defRPr>
    </a:lvl2pPr>
    <a:lvl3pPr marL="914400" algn="l" defTabSz="457200" rtl="0" fontAlgn="base">
      <a:spcBef>
        <a:spcPct val="0"/>
      </a:spcBef>
      <a:spcAft>
        <a:spcPct val="0"/>
      </a:spcAft>
      <a:defRPr kern="1200">
        <a:solidFill>
          <a:schemeClr val="tx1"/>
        </a:solidFill>
        <a:latin typeface="Arial" charset="0"/>
        <a:ea typeface="+mn-ea"/>
        <a:cs typeface="+mn-cs"/>
      </a:defRPr>
    </a:lvl3pPr>
    <a:lvl4pPr marL="1371600" algn="l" defTabSz="457200" rtl="0" fontAlgn="base">
      <a:spcBef>
        <a:spcPct val="0"/>
      </a:spcBef>
      <a:spcAft>
        <a:spcPct val="0"/>
      </a:spcAft>
      <a:defRPr kern="1200">
        <a:solidFill>
          <a:schemeClr val="tx1"/>
        </a:solidFill>
        <a:latin typeface="Arial" charset="0"/>
        <a:ea typeface="+mn-ea"/>
        <a:cs typeface="+mn-cs"/>
      </a:defRPr>
    </a:lvl4pPr>
    <a:lvl5pPr marL="1828800" algn="l" defTabSz="457200"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CD042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763" autoAdjust="0"/>
    <p:restoredTop sz="94662" autoAdjust="0"/>
  </p:normalViewPr>
  <p:slideViewPr>
    <p:cSldViewPr snapToGrid="0" snapToObjects="1">
      <p:cViewPr varScale="1">
        <p:scale>
          <a:sx n="68" d="100"/>
          <a:sy n="68" d="100"/>
        </p:scale>
        <p:origin x="1398" y="72"/>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p:cViewPr varScale="1">
        <p:scale>
          <a:sx n="70" d="100"/>
          <a:sy n="70" d="100"/>
        </p:scale>
        <p:origin x="-2730" y="-108"/>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handoutMaster" Target="handoutMasters/handoutMaster1.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fontAlgn="auto">
              <a:spcBef>
                <a:spcPts val="0"/>
              </a:spcBef>
              <a:spcAft>
                <a:spcPts val="0"/>
              </a:spcAft>
              <a:defRPr sz="1200">
                <a:latin typeface="+mn-lt"/>
              </a:defRPr>
            </a:lvl1pPr>
          </a:lstStyle>
          <a:p>
            <a:pPr>
              <a:defRPr/>
            </a:pPr>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fontAlgn="auto">
              <a:spcBef>
                <a:spcPts val="0"/>
              </a:spcBef>
              <a:spcAft>
                <a:spcPts val="0"/>
              </a:spcAft>
              <a:defRPr sz="1200" smtClean="0">
                <a:latin typeface="+mn-lt"/>
              </a:defRPr>
            </a:lvl1pPr>
          </a:lstStyle>
          <a:p>
            <a:pPr>
              <a:defRPr/>
            </a:pPr>
            <a:fld id="{DEAD6B62-EBF3-4EB5-A6F7-1B0567C94218}" type="datetimeFigureOut">
              <a:rPr lang="en-US"/>
              <a:pPr>
                <a:defRPr/>
              </a:pPr>
              <a:t>6/12/2018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fontAlgn="auto">
              <a:spcBef>
                <a:spcPts val="0"/>
              </a:spcBef>
              <a:spcAft>
                <a:spcPts val="0"/>
              </a:spcAft>
              <a:defRPr sz="1200">
                <a:latin typeface="+mn-lt"/>
              </a:defRPr>
            </a:lvl1pPr>
          </a:lstStyle>
          <a:p>
            <a:pPr>
              <a:defRPr/>
            </a:pPr>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fontAlgn="auto">
              <a:spcBef>
                <a:spcPts val="0"/>
              </a:spcBef>
              <a:spcAft>
                <a:spcPts val="0"/>
              </a:spcAft>
              <a:defRPr sz="1200" smtClean="0">
                <a:latin typeface="+mn-lt"/>
              </a:defRPr>
            </a:lvl1pPr>
          </a:lstStyle>
          <a:p>
            <a:pPr>
              <a:defRPr/>
            </a:pPr>
            <a:fld id="{3B8B0AFB-4DA2-4A49-98F9-221C723541E6}" type="slidenum">
              <a:rPr lang="en-US"/>
              <a:pPr>
                <a:defRPr/>
              </a:pPr>
              <a:t>‹#›</a:t>
            </a:fld>
            <a:endParaRPr lang="en-US"/>
          </a:p>
        </p:txBody>
      </p:sp>
    </p:spTree>
    <p:extLst>
      <p:ext uri="{BB962C8B-B14F-4D97-AF65-F5344CB8AC3E}">
        <p14:creationId xmlns:p14="http://schemas.microsoft.com/office/powerpoint/2010/main" val="25323668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5BDCB198-8C4A-4749-A633-8795D377B423}" type="datetimeFigureOut">
              <a:rPr lang="en-US" smtClean="0"/>
              <a:pPr/>
              <a:t>6/12/2018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D326E3E-6097-472F-8E63-3DFF052C2FE9}" type="slidenum">
              <a:rPr lang="en-US" smtClean="0"/>
              <a:pPr/>
              <a:t>‹#›</a:t>
            </a:fld>
            <a:endParaRPr lang="en-US"/>
          </a:p>
        </p:txBody>
      </p:sp>
    </p:spTree>
    <p:extLst>
      <p:ext uri="{BB962C8B-B14F-4D97-AF65-F5344CB8AC3E}">
        <p14:creationId xmlns:p14="http://schemas.microsoft.com/office/powerpoint/2010/main" val="39634481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57200" y="274638"/>
            <a:ext cx="8229600" cy="1143000"/>
          </a:xfrm>
        </p:spPr>
        <p:txBody>
          <a:bodyPr/>
          <a:lstStyle/>
          <a:p>
            <a:r>
              <a:rPr lang="en-US" dirty="0"/>
              <a:t>Click to edit Master title style</a:t>
            </a:r>
          </a:p>
        </p:txBody>
      </p:sp>
      <p:sp>
        <p:nvSpPr>
          <p:cNvPr id="7" name="Content Placeholder 2"/>
          <p:cNvSpPr>
            <a:spLocks noGrp="1"/>
          </p:cNvSpPr>
          <p:nvPr>
            <p:ph idx="1"/>
          </p:nvPr>
        </p:nvSpPr>
        <p:spPr>
          <a:xfrm>
            <a:off x="457200" y="1600200"/>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Date Placeholder 4"/>
          <p:cNvSpPr>
            <a:spLocks noGrp="1"/>
          </p:cNvSpPr>
          <p:nvPr>
            <p:ph type="dt" sz="half" idx="2"/>
          </p:nvPr>
        </p:nvSpPr>
        <p:spPr>
          <a:xfrm>
            <a:off x="7154034" y="6305038"/>
            <a:ext cx="761572" cy="365125"/>
          </a:xfrm>
          <a:prstGeom prst="rect">
            <a:avLst/>
          </a:prstGeom>
        </p:spPr>
        <p:txBody>
          <a:bodyPr/>
          <a:lstStyle>
            <a:lvl1pPr>
              <a:defRPr sz="900">
                <a:latin typeface="Helvetica"/>
                <a:cs typeface="Helvetica"/>
              </a:defRPr>
            </a:lvl1pPr>
          </a:lstStyle>
          <a:p>
            <a:fld id="{D8D8DF19-81D8-AD47-95D7-43443D1B4F2B}" type="datetimeFigureOut">
              <a:rPr lang="en-US" smtClean="0"/>
              <a:pPr/>
              <a:t>6/12/2018</a:t>
            </a:fld>
            <a:endParaRPr lang="en-US" dirty="0"/>
          </a:p>
        </p:txBody>
      </p:sp>
      <p:sp>
        <p:nvSpPr>
          <p:cNvPr id="9" name="Slide Number Placeholder 6"/>
          <p:cNvSpPr>
            <a:spLocks noGrp="1"/>
          </p:cNvSpPr>
          <p:nvPr>
            <p:ph type="sldNum" sz="quarter" idx="4"/>
          </p:nvPr>
        </p:nvSpPr>
        <p:spPr>
          <a:xfrm>
            <a:off x="7915606" y="6305038"/>
            <a:ext cx="771194" cy="365125"/>
          </a:xfrm>
          <a:prstGeom prst="rect">
            <a:avLst/>
          </a:prstGeom>
        </p:spPr>
        <p:txBody>
          <a:bodyPr/>
          <a:lstStyle>
            <a:lvl1pPr>
              <a:defRPr sz="900">
                <a:latin typeface="Helvetica"/>
                <a:cs typeface="Helvetica"/>
              </a:defRPr>
            </a:lvl1pPr>
          </a:lstStyle>
          <a:p>
            <a:fld id="{007EC049-D99C-574F-B5D7-C633D5174877}"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4"/>
          <p:cNvSpPr>
            <a:spLocks noGrp="1"/>
          </p:cNvSpPr>
          <p:nvPr>
            <p:ph type="dt" sz="half" idx="2"/>
          </p:nvPr>
        </p:nvSpPr>
        <p:spPr>
          <a:xfrm>
            <a:off x="7154034" y="6305038"/>
            <a:ext cx="761572" cy="365125"/>
          </a:xfrm>
          <a:prstGeom prst="rect">
            <a:avLst/>
          </a:prstGeom>
        </p:spPr>
        <p:txBody>
          <a:bodyPr/>
          <a:lstStyle>
            <a:lvl1pPr>
              <a:defRPr sz="900">
                <a:latin typeface="Helvetica"/>
                <a:cs typeface="Helvetica"/>
              </a:defRPr>
            </a:lvl1pPr>
          </a:lstStyle>
          <a:p>
            <a:fld id="{D8D8DF19-81D8-AD47-95D7-43443D1B4F2B}" type="datetimeFigureOut">
              <a:rPr lang="en-US" smtClean="0"/>
              <a:pPr/>
              <a:t>6/12/2018</a:t>
            </a:fld>
            <a:endParaRPr lang="en-US" dirty="0"/>
          </a:p>
        </p:txBody>
      </p:sp>
      <p:sp>
        <p:nvSpPr>
          <p:cNvPr id="4" name="Slide Number Placeholder 6"/>
          <p:cNvSpPr>
            <a:spLocks noGrp="1"/>
          </p:cNvSpPr>
          <p:nvPr>
            <p:ph type="sldNum" sz="quarter" idx="4"/>
          </p:nvPr>
        </p:nvSpPr>
        <p:spPr>
          <a:xfrm>
            <a:off x="7915606" y="6305038"/>
            <a:ext cx="771194" cy="365125"/>
          </a:xfrm>
          <a:prstGeom prst="rect">
            <a:avLst/>
          </a:prstGeom>
        </p:spPr>
        <p:txBody>
          <a:bodyPr/>
          <a:lstStyle>
            <a:lvl1pPr>
              <a:defRPr sz="900">
                <a:latin typeface="Helvetica"/>
                <a:cs typeface="Helvetica"/>
              </a:defRPr>
            </a:lvl1pPr>
          </a:lstStyle>
          <a:p>
            <a:fld id="{007EC049-D99C-574F-B5D7-C633D5174877}" type="slidenum">
              <a:rPr lang="en-US" smtClean="0"/>
              <a:pPr/>
              <a:t>‹#›</a:t>
            </a:fld>
            <a:endParaRPr lang="en-US" dirty="0"/>
          </a:p>
        </p:txBody>
      </p:sp>
    </p:spTree>
    <p:extLst>
      <p:ext uri="{BB962C8B-B14F-4D97-AF65-F5344CB8AC3E}">
        <p14:creationId xmlns:p14="http://schemas.microsoft.com/office/powerpoint/2010/main" val="12511927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7" name="Date Placeholder 6"/>
          <p:cNvSpPr>
            <a:spLocks noGrp="1"/>
          </p:cNvSpPr>
          <p:nvPr>
            <p:ph type="dt" sz="half" idx="10"/>
          </p:nvPr>
        </p:nvSpPr>
        <p:spPr/>
        <p:txBody>
          <a:bodyPr/>
          <a:lstStyle/>
          <a:p>
            <a:fld id="{D8D8DF19-81D8-AD47-95D7-43443D1B4F2B}" type="datetimeFigureOut">
              <a:rPr lang="en-US" smtClean="0"/>
              <a:pPr/>
              <a:t>6/12/2018</a:t>
            </a:fld>
            <a:endParaRPr lang="en-US" dirty="0"/>
          </a:p>
        </p:txBody>
      </p:sp>
      <p:sp>
        <p:nvSpPr>
          <p:cNvPr id="8" name="Slide Number Placeholder 7"/>
          <p:cNvSpPr>
            <a:spLocks noGrp="1"/>
          </p:cNvSpPr>
          <p:nvPr>
            <p:ph type="sldNum" sz="quarter" idx="11"/>
          </p:nvPr>
        </p:nvSpPr>
        <p:spPr/>
        <p:txBody>
          <a:bodyPr/>
          <a:lstStyle/>
          <a:p>
            <a:fld id="{007EC049-D99C-574F-B5D7-C633D5174877}" type="slidenum">
              <a:rPr lang="en-US" smtClean="0"/>
              <a:pPr/>
              <a:t>‹#›</a:t>
            </a:fld>
            <a:endParaRPr lang="en-US" dirty="0"/>
          </a:p>
        </p:txBody>
      </p:sp>
    </p:spTree>
    <p:extLst>
      <p:ext uri="{BB962C8B-B14F-4D97-AF65-F5344CB8AC3E}">
        <p14:creationId xmlns:p14="http://schemas.microsoft.com/office/powerpoint/2010/main" val="372512131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image" Target="../media/image1.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2.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Rectangle 12"/>
          <p:cNvSpPr/>
          <p:nvPr userDrawn="1"/>
        </p:nvSpPr>
        <p:spPr>
          <a:xfrm>
            <a:off x="6477000" y="6591300"/>
            <a:ext cx="2311400" cy="184150"/>
          </a:xfrm>
          <a:prstGeom prst="rect">
            <a:avLst/>
          </a:prstGeom>
        </p:spPr>
        <p:txBody>
          <a:bodyPr>
            <a:spAutoFit/>
          </a:bodyPr>
          <a:lstStyle/>
          <a:p>
            <a:pPr algn="r" fontAlgn="auto">
              <a:spcBef>
                <a:spcPts val="0"/>
              </a:spcBef>
              <a:spcAft>
                <a:spcPts val="0"/>
              </a:spcAft>
              <a:defRPr/>
            </a:pPr>
            <a:r>
              <a:rPr lang="en-US" sz="600" dirty="0">
                <a:latin typeface="Helvetica"/>
                <a:cs typeface="Helvetica"/>
              </a:rPr>
              <a:t>©2016 OMX, Inc. and Office Depot, Inc. All rights reserved.</a:t>
            </a:r>
          </a:p>
        </p:txBody>
      </p:sp>
      <p:pic>
        <p:nvPicPr>
          <p:cNvPr id="14" name="Picture 13"/>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16092" y="6449334"/>
            <a:ext cx="2485578" cy="160845"/>
          </a:xfrm>
          <a:prstGeom prst="rect">
            <a:avLst/>
          </a:prstGeom>
        </p:spPr>
      </p:pic>
      <p:sp>
        <p:nvSpPr>
          <p:cNvPr id="15" name="Date Placeholder 4"/>
          <p:cNvSpPr>
            <a:spLocks noGrp="1"/>
          </p:cNvSpPr>
          <p:nvPr>
            <p:ph type="dt" sz="half" idx="2"/>
          </p:nvPr>
        </p:nvSpPr>
        <p:spPr>
          <a:xfrm>
            <a:off x="7154034" y="6305038"/>
            <a:ext cx="761572" cy="365125"/>
          </a:xfrm>
          <a:prstGeom prst="rect">
            <a:avLst/>
          </a:prstGeom>
        </p:spPr>
        <p:txBody>
          <a:bodyPr/>
          <a:lstStyle>
            <a:lvl1pPr>
              <a:defRPr sz="900">
                <a:latin typeface="Helvetica"/>
                <a:cs typeface="Helvetica"/>
              </a:defRPr>
            </a:lvl1pPr>
          </a:lstStyle>
          <a:p>
            <a:fld id="{D8D8DF19-81D8-AD47-95D7-43443D1B4F2B}" type="datetimeFigureOut">
              <a:rPr lang="en-US" smtClean="0"/>
              <a:pPr/>
              <a:t>6/12/2018</a:t>
            </a:fld>
            <a:endParaRPr lang="en-US" dirty="0"/>
          </a:p>
        </p:txBody>
      </p:sp>
      <p:sp>
        <p:nvSpPr>
          <p:cNvPr id="16" name="Slide Number Placeholder 6"/>
          <p:cNvSpPr>
            <a:spLocks noGrp="1"/>
          </p:cNvSpPr>
          <p:nvPr>
            <p:ph type="sldNum" sz="quarter" idx="4"/>
          </p:nvPr>
        </p:nvSpPr>
        <p:spPr>
          <a:xfrm>
            <a:off x="7915606" y="6305038"/>
            <a:ext cx="771194" cy="365125"/>
          </a:xfrm>
          <a:prstGeom prst="rect">
            <a:avLst/>
          </a:prstGeom>
        </p:spPr>
        <p:txBody>
          <a:bodyPr/>
          <a:lstStyle>
            <a:lvl1pPr>
              <a:defRPr sz="900">
                <a:latin typeface="Helvetica"/>
                <a:cs typeface="Helvetica"/>
              </a:defRPr>
            </a:lvl1pPr>
          </a:lstStyle>
          <a:p>
            <a:fld id="{007EC049-D99C-574F-B5D7-C633D5174877}" type="slidenum">
              <a:rPr lang="en-US" smtClean="0"/>
              <a:pPr/>
              <a:t>‹#›</a:t>
            </a:fld>
            <a:endParaRPr lang="en-US" dirty="0"/>
          </a:p>
        </p:txBody>
      </p:sp>
      <p:sp>
        <p:nvSpPr>
          <p:cNvPr id="6" name="Rectangle 5"/>
          <p:cNvSpPr/>
          <p:nvPr userDrawn="1"/>
        </p:nvSpPr>
        <p:spPr>
          <a:xfrm>
            <a:off x="2906046" y="6527626"/>
            <a:ext cx="6237954" cy="51672"/>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664" r:id="rId1"/>
    <p:sldLayoutId id="2147483670" r:id="rId2"/>
  </p:sldLayoutIdLst>
  <p:txStyles>
    <p:titleStyle>
      <a:lvl1pPr algn="ctr" defTabSz="457200" rtl="0" eaLnBrk="1" latinLnBrk="0" hangingPunct="1">
        <a:spcBef>
          <a:spcPct val="0"/>
        </a:spcBef>
        <a:buNone/>
        <a:defRPr sz="3600" kern="1200">
          <a:solidFill>
            <a:schemeClr val="tx1"/>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24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2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 name="Date Placeholder 2"/>
          <p:cNvSpPr>
            <a:spLocks noGrp="1"/>
          </p:cNvSpPr>
          <p:nvPr>
            <p:ph type="dt" sz="half" idx="2"/>
          </p:nvPr>
        </p:nvSpPr>
        <p:spPr>
          <a:xfrm>
            <a:off x="7437618" y="5753634"/>
            <a:ext cx="761572" cy="365125"/>
          </a:xfrm>
          <a:prstGeom prst="rect">
            <a:avLst/>
          </a:prstGeom>
        </p:spPr>
        <p:txBody>
          <a:bodyPr/>
          <a:lstStyle>
            <a:lvl1pPr>
              <a:defRPr sz="900">
                <a:latin typeface="Helvetica"/>
                <a:cs typeface="Helvetica"/>
              </a:defRPr>
            </a:lvl1pPr>
          </a:lstStyle>
          <a:p>
            <a:fld id="{D8D8DF19-81D8-AD47-95D7-43443D1B4F2B}" type="datetimeFigureOut">
              <a:rPr lang="en-US" smtClean="0"/>
              <a:pPr/>
              <a:t>6/12/2018</a:t>
            </a:fld>
            <a:endParaRPr lang="en-US" dirty="0"/>
          </a:p>
        </p:txBody>
      </p:sp>
      <p:sp>
        <p:nvSpPr>
          <p:cNvPr id="9" name="Slide Number Placeholder 3"/>
          <p:cNvSpPr>
            <a:spLocks noGrp="1"/>
          </p:cNvSpPr>
          <p:nvPr>
            <p:ph type="sldNum" sz="quarter" idx="4"/>
          </p:nvPr>
        </p:nvSpPr>
        <p:spPr>
          <a:xfrm>
            <a:off x="8199190" y="5753634"/>
            <a:ext cx="771194" cy="365125"/>
          </a:xfrm>
          <a:prstGeom prst="rect">
            <a:avLst/>
          </a:prstGeom>
        </p:spPr>
        <p:txBody>
          <a:bodyPr/>
          <a:lstStyle>
            <a:lvl1pPr>
              <a:defRPr sz="900">
                <a:latin typeface="Helvetica"/>
                <a:cs typeface="Helvetica"/>
              </a:defRPr>
            </a:lvl1pPr>
          </a:lstStyle>
          <a:p>
            <a:fld id="{007EC049-D99C-574F-B5D7-C633D5174877}" type="slidenum">
              <a:rPr lang="en-US" smtClean="0"/>
              <a:pPr/>
              <a:t>‹#›</a:t>
            </a:fld>
            <a:endParaRPr lang="en-US" dirty="0"/>
          </a:p>
        </p:txBody>
      </p:sp>
      <p:sp>
        <p:nvSpPr>
          <p:cNvPr id="10" name="Title 1"/>
          <p:cNvSpPr txBox="1">
            <a:spLocks/>
          </p:cNvSpPr>
          <p:nvPr userDrawn="1"/>
        </p:nvSpPr>
        <p:spPr>
          <a:xfrm>
            <a:off x="457200" y="274638"/>
            <a:ext cx="8229600" cy="1143000"/>
          </a:xfrm>
          <a:prstGeom prst="rect">
            <a:avLst/>
          </a:prstGeom>
        </p:spPr>
        <p:txBody>
          <a:bodyPr/>
          <a:lstStyle>
            <a:lvl1pPr algn="ctr" defTabSz="457200" rtl="0" eaLnBrk="1" latinLnBrk="0" hangingPunct="1">
              <a:spcBef>
                <a:spcPct val="0"/>
              </a:spcBef>
              <a:buNone/>
              <a:defRPr sz="3600" kern="1200">
                <a:solidFill>
                  <a:schemeClr val="tx1"/>
                </a:solidFill>
                <a:latin typeface="Helvetica"/>
                <a:ea typeface="+mj-ea"/>
                <a:cs typeface="Helvetica"/>
              </a:defRPr>
            </a:lvl1pPr>
          </a:lstStyle>
          <a:p>
            <a:r>
              <a:rPr lang="en-US" dirty="0"/>
              <a:t>Click to edit Master title style</a:t>
            </a:r>
          </a:p>
        </p:txBody>
      </p:sp>
      <p:sp>
        <p:nvSpPr>
          <p:cNvPr id="11" name="Content Placeholder 2"/>
          <p:cNvSpPr txBox="1">
            <a:spLocks/>
          </p:cNvSpPr>
          <p:nvPr userDrawn="1"/>
        </p:nvSpPr>
        <p:spPr>
          <a:xfrm>
            <a:off x="457200" y="1600200"/>
            <a:ext cx="8229600" cy="452596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2400" dirty="0">
                <a:latin typeface="Helvetica"/>
                <a:cs typeface="Helvetica"/>
              </a:rPr>
              <a:t>Click to edit Master text styles</a:t>
            </a:r>
          </a:p>
          <a:p>
            <a:pPr lvl="1"/>
            <a:r>
              <a:rPr lang="en-US" sz="2200" dirty="0">
                <a:latin typeface="Helvetica"/>
                <a:cs typeface="Helvetica"/>
              </a:rPr>
              <a:t>Second level</a:t>
            </a:r>
          </a:p>
          <a:p>
            <a:pPr lvl="2"/>
            <a:r>
              <a:rPr lang="en-US" sz="2000" dirty="0">
                <a:latin typeface="Helvetica"/>
                <a:cs typeface="Helvetica"/>
              </a:rPr>
              <a:t>Third level</a:t>
            </a:r>
          </a:p>
          <a:p>
            <a:pPr lvl="3"/>
            <a:r>
              <a:rPr lang="en-US" sz="2000" dirty="0">
                <a:latin typeface="Helvetica"/>
                <a:cs typeface="Helvetica"/>
              </a:rPr>
              <a:t>Fourth level</a:t>
            </a:r>
          </a:p>
          <a:p>
            <a:pPr lvl="4"/>
            <a:r>
              <a:rPr lang="en-US" sz="2000" dirty="0">
                <a:latin typeface="Helvetica"/>
                <a:cs typeface="Helvetica"/>
              </a:rPr>
              <a:t>Fifth level</a:t>
            </a:r>
          </a:p>
        </p:txBody>
      </p:sp>
      <p:sp>
        <p:nvSpPr>
          <p:cNvPr id="12" name="Rectangle 12"/>
          <p:cNvSpPr/>
          <p:nvPr userDrawn="1"/>
        </p:nvSpPr>
        <p:spPr>
          <a:xfrm>
            <a:off x="6477000" y="6591300"/>
            <a:ext cx="2311400" cy="184150"/>
          </a:xfrm>
          <a:prstGeom prst="rect">
            <a:avLst/>
          </a:prstGeom>
        </p:spPr>
        <p:txBody>
          <a:bodyPr>
            <a:spAutoFit/>
          </a:bodyPr>
          <a:lstStyle/>
          <a:p>
            <a:pPr algn="r" fontAlgn="auto">
              <a:spcBef>
                <a:spcPts val="0"/>
              </a:spcBef>
              <a:spcAft>
                <a:spcPts val="0"/>
              </a:spcAft>
              <a:defRPr/>
            </a:pPr>
            <a:r>
              <a:rPr lang="en-US" sz="600" dirty="0">
                <a:latin typeface="Helvetica"/>
                <a:cs typeface="Helvetica"/>
              </a:rPr>
              <a:t>©2016 OMX, Inc. and Office Depot, Inc. All rights reserved.</a:t>
            </a:r>
          </a:p>
        </p:txBody>
      </p:sp>
      <p:pic>
        <p:nvPicPr>
          <p:cNvPr id="13" name="Picture 12"/>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6092" y="6449334"/>
            <a:ext cx="2485578" cy="160845"/>
          </a:xfrm>
          <a:prstGeom prst="rect">
            <a:avLst/>
          </a:prstGeom>
        </p:spPr>
      </p:pic>
      <p:sp>
        <p:nvSpPr>
          <p:cNvPr id="14" name="Rectangle 13"/>
          <p:cNvSpPr/>
          <p:nvPr userDrawn="1"/>
        </p:nvSpPr>
        <p:spPr>
          <a:xfrm>
            <a:off x="2906046" y="6527626"/>
            <a:ext cx="6237954" cy="51672"/>
          </a:xfrm>
          <a:prstGeom prst="rect">
            <a:avLst/>
          </a:prstGeom>
          <a:solidFill>
            <a:srgbClr val="FF00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65088824"/>
      </p:ext>
    </p:extLst>
  </p:cSld>
  <p:clrMap bg1="lt1" tx1="dk1" bg2="lt2" tx2="dk2" accent1="accent1" accent2="accent2" accent3="accent3" accent4="accent4" accent5="accent5" accent6="accent6" hlink="hlink" folHlink="folHlink"/>
  <p:sldLayoutIdLst>
    <p:sldLayoutId id="2147483673" r:id="rId1"/>
  </p:sldLayoutIdLst>
  <p:txStyles>
    <p:titleStyle>
      <a:lvl1pPr algn="ctr" defTabSz="457200" rtl="0" eaLnBrk="1" latinLnBrk="0" hangingPunct="1">
        <a:spcBef>
          <a:spcPct val="0"/>
        </a:spcBef>
        <a:buNone/>
        <a:defRPr sz="3600" kern="1200">
          <a:solidFill>
            <a:schemeClr val="tx1"/>
          </a:solidFill>
          <a:latin typeface="Helvetica"/>
          <a:ea typeface="+mj-ea"/>
          <a:cs typeface="Helvetica"/>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ODMX_Dual.jpg"/>
          <p:cNvPicPr>
            <a:picLocks noChangeAspect="1"/>
          </p:cNvPicPr>
          <p:nvPr/>
        </p:nvPicPr>
        <p:blipFill>
          <a:blip r:embed="rId2"/>
          <a:stretch>
            <a:fillRect/>
          </a:stretch>
        </p:blipFill>
        <p:spPr>
          <a:xfrm>
            <a:off x="537714" y="316786"/>
            <a:ext cx="6223755" cy="402749"/>
          </a:xfrm>
          <a:prstGeom prst="rect">
            <a:avLst/>
          </a:prstGeom>
        </p:spPr>
      </p:pic>
      <p:sp>
        <p:nvSpPr>
          <p:cNvPr id="6" name="Title 5"/>
          <p:cNvSpPr>
            <a:spLocks noGrp="1"/>
          </p:cNvSpPr>
          <p:nvPr>
            <p:ph type="title"/>
          </p:nvPr>
        </p:nvSpPr>
        <p:spPr>
          <a:xfrm>
            <a:off x="457200" y="2747872"/>
            <a:ext cx="8229600" cy="1143000"/>
          </a:xfrm>
        </p:spPr>
        <p:txBody>
          <a:bodyPr/>
          <a:lstStyle/>
          <a:p>
            <a:r>
              <a:rPr lang="en-US" b="1" dirty="0" err="1">
                <a:latin typeface="Helvetica" panose="020B0604020202020204" pitchFamily="34" charset="0"/>
                <a:cs typeface="Helvetica" panose="020B0604020202020204" pitchFamily="34" charset="0"/>
              </a:rPr>
              <a:t>eCommerce</a:t>
            </a:r>
            <a:r>
              <a:rPr lang="en-US" b="1" dirty="0">
                <a:latin typeface="Helvetica" panose="020B0604020202020204" pitchFamily="34" charset="0"/>
                <a:cs typeface="Helvetica" panose="020B0604020202020204" pitchFamily="34" charset="0"/>
              </a:rPr>
              <a:t> 101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Title 1"/>
          <p:cNvSpPr>
            <a:spLocks noGrp="1"/>
          </p:cNvSpPr>
          <p:nvPr>
            <p:ph type="title"/>
          </p:nvPr>
        </p:nvSpPr>
        <p:spPr>
          <a:xfrm>
            <a:off x="457201" y="86982"/>
            <a:ext cx="8229600" cy="1143000"/>
          </a:xfrm>
        </p:spPr>
        <p:txBody>
          <a:bodyPr/>
          <a:lstStyle/>
          <a:p>
            <a:r>
              <a:rPr lang="en-US" b="1" dirty="0">
                <a:latin typeface="Helvetica" panose="020B0604020202020204" pitchFamily="34" charset="0"/>
                <a:cs typeface="Helvetica" panose="020B0604020202020204" pitchFamily="34" charset="0"/>
              </a:rPr>
              <a:t>Direct Web vs 3</a:t>
            </a:r>
            <a:r>
              <a:rPr lang="en-US" b="1" baseline="30000" dirty="0">
                <a:latin typeface="Helvetica" panose="020B0604020202020204" pitchFamily="34" charset="0"/>
                <a:cs typeface="Helvetica" panose="020B0604020202020204" pitchFamily="34" charset="0"/>
              </a:rPr>
              <a:t>rd</a:t>
            </a:r>
            <a:r>
              <a:rPr lang="en-US" b="1" dirty="0">
                <a:latin typeface="Helvetica" panose="020B0604020202020204" pitchFamily="34" charset="0"/>
                <a:cs typeface="Helvetica" panose="020B0604020202020204" pitchFamily="34" charset="0"/>
              </a:rPr>
              <a:t> Party</a:t>
            </a:r>
            <a:endParaRPr lang="en-US" dirty="0">
              <a:latin typeface="Helvetica" panose="020B0604020202020204" pitchFamily="34" charset="0"/>
              <a:cs typeface="Helvetica" panose="020B0604020202020204" pitchFamily="34" charset="0"/>
            </a:endParaRPr>
          </a:p>
        </p:txBody>
      </p:sp>
      <p:sp>
        <p:nvSpPr>
          <p:cNvPr id="4"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2</a:t>
            </a:fld>
            <a:endParaRPr lang="en-US" dirty="0"/>
          </a:p>
        </p:txBody>
      </p:sp>
      <p:sp>
        <p:nvSpPr>
          <p:cNvPr id="5" name="Content Placeholder 2"/>
          <p:cNvSpPr txBox="1">
            <a:spLocks/>
          </p:cNvSpPr>
          <p:nvPr/>
        </p:nvSpPr>
        <p:spPr>
          <a:xfrm>
            <a:off x="171556" y="1093444"/>
            <a:ext cx="3787254" cy="4718927"/>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buFont typeface="Arial" panose="020B0604020202020204" pitchFamily="34" charset="0"/>
              <a:buNone/>
            </a:pPr>
            <a:r>
              <a:rPr lang="en-US" sz="2400" b="1" dirty="0">
                <a:latin typeface="Helvetica" panose="020B0604020202020204" pitchFamily="34" charset="0"/>
                <a:cs typeface="Helvetica" panose="020B0604020202020204" pitchFamily="34" charset="0"/>
              </a:rPr>
              <a:t>Direct web:</a:t>
            </a:r>
          </a:p>
          <a:p>
            <a:pPr lvl="1"/>
            <a:r>
              <a:rPr lang="en-US" sz="2000" dirty="0">
                <a:latin typeface="Helvetica" panose="020B0604020202020204" pitchFamily="34" charset="0"/>
                <a:cs typeface="Helvetica" panose="020B0604020202020204" pitchFamily="34" charset="0"/>
              </a:rPr>
              <a:t>Customer maintains user information on BSD site</a:t>
            </a:r>
          </a:p>
          <a:p>
            <a:pPr lvl="1"/>
            <a:r>
              <a:rPr lang="en-US" sz="2000" dirty="0">
                <a:latin typeface="Helvetica" panose="020B0604020202020204" pitchFamily="34" charset="0"/>
                <a:cs typeface="Helvetica" panose="020B0604020202020204" pitchFamily="34" charset="0"/>
              </a:rPr>
              <a:t>Checkout </a:t>
            </a:r>
          </a:p>
          <a:p>
            <a:pPr lvl="1"/>
            <a:r>
              <a:rPr lang="en-US" sz="2000" dirty="0">
                <a:latin typeface="Helvetica" panose="020B0604020202020204" pitchFamily="34" charset="0"/>
                <a:cs typeface="Helvetica" panose="020B0604020202020204" pitchFamily="34" charset="0"/>
              </a:rPr>
              <a:t>Dashboard &amp; Bill Management</a:t>
            </a:r>
          </a:p>
          <a:p>
            <a:pPr lvl="1"/>
            <a:r>
              <a:rPr lang="en-US" sz="2000" dirty="0">
                <a:latin typeface="Helvetica" panose="020B0604020202020204" pitchFamily="34" charset="0"/>
                <a:cs typeface="Helvetica" panose="020B0604020202020204" pitchFamily="34" charset="0"/>
              </a:rPr>
              <a:t>Implementation Team handles large new setups and migrations</a:t>
            </a:r>
          </a:p>
          <a:p>
            <a:pPr lvl="1"/>
            <a:r>
              <a:rPr lang="en-US" sz="2000" dirty="0">
                <a:latin typeface="Helvetica" panose="020B0604020202020204" pitchFamily="34" charset="0"/>
                <a:cs typeface="Helvetica" panose="020B0604020202020204" pitchFamily="34" charset="0"/>
              </a:rPr>
              <a:t>Office Depot billing options </a:t>
            </a:r>
          </a:p>
          <a:p>
            <a:endParaRPr lang="en-US" dirty="0"/>
          </a:p>
        </p:txBody>
      </p:sp>
      <p:sp>
        <p:nvSpPr>
          <p:cNvPr id="7" name="Content Placeholder 2"/>
          <p:cNvSpPr txBox="1">
            <a:spLocks/>
          </p:cNvSpPr>
          <p:nvPr/>
        </p:nvSpPr>
        <p:spPr>
          <a:xfrm>
            <a:off x="4135272" y="1069425"/>
            <a:ext cx="4837174" cy="5380588"/>
          </a:xfrm>
          <a:prstGeom prst="rect">
            <a:avLst/>
          </a:prstGeom>
        </p:spPr>
        <p:txBody>
          <a:bodyPr/>
          <a:lstStyle>
            <a:lvl1pPr marL="342900" indent="-342900" algn="l" defTabSz="457200" rtl="0" eaLnBrk="1" latinLnBrk="0" hangingPunct="1">
              <a:spcBef>
                <a:spcPct val="20000"/>
              </a:spcBef>
              <a:buFont typeface="Arial"/>
              <a:buChar char="•"/>
              <a:defRPr sz="2400" kern="1200">
                <a:solidFill>
                  <a:schemeClr val="tx1"/>
                </a:solidFill>
                <a:latin typeface="Helvetica"/>
                <a:ea typeface="+mn-ea"/>
                <a:cs typeface="Helvetica"/>
              </a:defRPr>
            </a:lvl1pPr>
            <a:lvl2pPr marL="742950" indent="-285750" algn="l" defTabSz="457200" rtl="0" eaLnBrk="1" latinLnBrk="0" hangingPunct="1">
              <a:spcBef>
                <a:spcPct val="20000"/>
              </a:spcBef>
              <a:buFont typeface="Arial"/>
              <a:buChar char="–"/>
              <a:defRPr sz="2200" kern="1200">
                <a:solidFill>
                  <a:schemeClr val="tx1"/>
                </a:solidFill>
                <a:latin typeface="Helvetica"/>
                <a:ea typeface="+mn-ea"/>
                <a:cs typeface="Helvetica"/>
              </a:defRPr>
            </a:lvl2pPr>
            <a:lvl3pPr marL="11430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3pPr>
            <a:lvl4pPr marL="16002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4pPr>
            <a:lvl5pPr marL="2057400" indent="-228600" algn="l" defTabSz="457200" rtl="0" eaLnBrk="1" latinLnBrk="0" hangingPunct="1">
              <a:spcBef>
                <a:spcPct val="20000"/>
              </a:spcBef>
              <a:buFont typeface="Arial"/>
              <a:buChar char="»"/>
              <a:defRPr sz="2000" kern="1200">
                <a:solidFill>
                  <a:schemeClr val="tx1"/>
                </a:solidFill>
                <a:latin typeface="Helvetica"/>
                <a:ea typeface="+mn-ea"/>
                <a:cs typeface="Helvetic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fontAlgn="auto">
              <a:spcAft>
                <a:spcPts val="0"/>
              </a:spcAft>
              <a:buFont typeface="Arial"/>
              <a:buNone/>
            </a:pPr>
            <a:r>
              <a:rPr lang="en-US" b="1" dirty="0">
                <a:latin typeface="Helvetica" panose="020B0604020202020204" pitchFamily="34" charset="0"/>
                <a:cs typeface="Helvetica" panose="020B0604020202020204" pitchFamily="34" charset="0"/>
              </a:rPr>
              <a:t>3</a:t>
            </a:r>
            <a:r>
              <a:rPr lang="en-US" b="1" baseline="30000" dirty="0">
                <a:latin typeface="Helvetica" panose="020B0604020202020204" pitchFamily="34" charset="0"/>
                <a:cs typeface="Helvetica" panose="020B0604020202020204" pitchFamily="34" charset="0"/>
              </a:rPr>
              <a:t>rd</a:t>
            </a:r>
            <a:r>
              <a:rPr lang="en-US" b="1" dirty="0">
                <a:latin typeface="Helvetica" panose="020B0604020202020204" pitchFamily="34" charset="0"/>
                <a:cs typeface="Helvetica" panose="020B0604020202020204" pitchFamily="34" charset="0"/>
              </a:rPr>
              <a:t> Party:</a:t>
            </a:r>
          </a:p>
          <a:p>
            <a:pPr lvl="1" fontAlgn="auto">
              <a:spcAft>
                <a:spcPts val="0"/>
              </a:spcAft>
            </a:pPr>
            <a:r>
              <a:rPr lang="en-US" sz="2000" dirty="0">
                <a:latin typeface="Helvetica" panose="020B0604020202020204" pitchFamily="34" charset="0"/>
                <a:cs typeface="Helvetica" panose="020B0604020202020204" pitchFamily="34" charset="0"/>
              </a:rPr>
              <a:t>One system/login for all vendors </a:t>
            </a:r>
          </a:p>
          <a:p>
            <a:pPr lvl="1" fontAlgn="auto">
              <a:spcAft>
                <a:spcPts val="0"/>
              </a:spcAft>
            </a:pPr>
            <a:r>
              <a:rPr lang="en-US" sz="2000" dirty="0">
                <a:latin typeface="Helvetica" panose="020B0604020202020204" pitchFamily="34" charset="0"/>
                <a:cs typeface="Helvetica" panose="020B0604020202020204" pitchFamily="34" charset="0"/>
              </a:rPr>
              <a:t>Customer maintains user information within 3</a:t>
            </a:r>
            <a:r>
              <a:rPr lang="en-US" sz="2000" baseline="30000" dirty="0">
                <a:latin typeface="Helvetica" panose="020B0604020202020204" pitchFamily="34" charset="0"/>
                <a:cs typeface="Helvetica" panose="020B0604020202020204" pitchFamily="34" charset="0"/>
              </a:rPr>
              <a:t>rd</a:t>
            </a:r>
            <a:r>
              <a:rPr lang="en-US" sz="2000" dirty="0">
                <a:latin typeface="Helvetica" panose="020B0604020202020204" pitchFamily="34" charset="0"/>
                <a:cs typeface="Helvetica" panose="020B0604020202020204" pitchFamily="34" charset="0"/>
              </a:rPr>
              <a:t> party system and is often integrated with HR &amp; Accounting data</a:t>
            </a:r>
          </a:p>
          <a:p>
            <a:pPr lvl="1" fontAlgn="auto">
              <a:spcAft>
                <a:spcPts val="0"/>
              </a:spcAft>
            </a:pPr>
            <a:r>
              <a:rPr lang="en-US" sz="2000" dirty="0">
                <a:latin typeface="Helvetica" panose="020B0604020202020204" pitchFamily="34" charset="0"/>
                <a:cs typeface="Helvetica" panose="020B0604020202020204" pitchFamily="34" charset="0"/>
              </a:rPr>
              <a:t>Integration=Commitment/Entanglement/Exclusivity for office supplies</a:t>
            </a:r>
          </a:p>
          <a:p>
            <a:pPr lvl="1" fontAlgn="auto">
              <a:spcAft>
                <a:spcPts val="0"/>
              </a:spcAft>
            </a:pPr>
            <a:r>
              <a:rPr lang="en-US" sz="2000" dirty="0">
                <a:latin typeface="Helvetica" panose="020B0604020202020204" pitchFamily="34" charset="0"/>
                <a:cs typeface="Helvetica" panose="020B0604020202020204" pitchFamily="34" charset="0"/>
              </a:rPr>
              <a:t>Using OD for catalog to shop and fill cart (</a:t>
            </a:r>
            <a:r>
              <a:rPr lang="en-US" sz="2000" dirty="0" err="1">
                <a:latin typeface="Helvetica" panose="020B0604020202020204" pitchFamily="34" charset="0"/>
                <a:cs typeface="Helvetica" panose="020B0604020202020204" pitchFamily="34" charset="0"/>
              </a:rPr>
              <a:t>punchout</a:t>
            </a:r>
            <a:r>
              <a:rPr lang="en-US" sz="2000" dirty="0">
                <a:latin typeface="Helvetica" panose="020B0604020202020204" pitchFamily="34" charset="0"/>
                <a:cs typeface="Helvetica" panose="020B0604020202020204" pitchFamily="34" charset="0"/>
              </a:rPr>
              <a:t>/hosted)</a:t>
            </a:r>
          </a:p>
          <a:p>
            <a:pPr lvl="1" fontAlgn="auto">
              <a:spcAft>
                <a:spcPts val="0"/>
              </a:spcAft>
            </a:pPr>
            <a:r>
              <a:rPr lang="en-US" sz="2000" dirty="0">
                <a:latin typeface="Helvetica" panose="020B0604020202020204" pitchFamily="34" charset="0"/>
                <a:cs typeface="Helvetica" panose="020B0604020202020204" pitchFamily="34" charset="0"/>
              </a:rPr>
              <a:t>PO’s are transmitted electronically to OD</a:t>
            </a:r>
          </a:p>
          <a:p>
            <a:pPr lvl="1" fontAlgn="auto">
              <a:spcAft>
                <a:spcPts val="0"/>
              </a:spcAft>
            </a:pPr>
            <a:r>
              <a:rPr lang="en-US" sz="2000" dirty="0">
                <a:latin typeface="Helvetica" panose="020B0604020202020204" pitchFamily="34" charset="0"/>
                <a:cs typeface="Helvetica" panose="020B0604020202020204" pitchFamily="34" charset="0"/>
              </a:rPr>
              <a:t>SFDC Ecommerce Field Support Request so EC Consultant can be assigned who will request EC Analyst</a:t>
            </a:r>
          </a:p>
          <a:p>
            <a:pPr fontAlgn="auto">
              <a:spcAft>
                <a:spcPts val="0"/>
              </a:spcAft>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Types of Integrations</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3</a:t>
            </a:fld>
            <a:endParaRPr lang="en-US" dirty="0"/>
          </a:p>
        </p:txBody>
      </p:sp>
      <p:sp>
        <p:nvSpPr>
          <p:cNvPr id="4" name="TextBox 3"/>
          <p:cNvSpPr txBox="1"/>
          <p:nvPr/>
        </p:nvSpPr>
        <p:spPr>
          <a:xfrm>
            <a:off x="1009935" y="1648699"/>
            <a:ext cx="6960358" cy="3323987"/>
          </a:xfrm>
          <a:prstGeom prst="rect">
            <a:avLst/>
          </a:prstGeom>
          <a:noFill/>
        </p:spPr>
        <p:txBody>
          <a:bodyPr wrap="square" rtlCol="0">
            <a:spAutoFit/>
          </a:bodyPr>
          <a:lstStyle/>
          <a:p>
            <a:pPr algn="ctr"/>
            <a:r>
              <a:rPr lang="en-US" sz="2400" b="1" dirty="0">
                <a:latin typeface="Helvetica" panose="020B0604020202020204" pitchFamily="34" charset="0"/>
                <a:cs typeface="Helvetica" panose="020B0604020202020204" pitchFamily="34" charset="0"/>
              </a:rPr>
              <a:t>EDI</a:t>
            </a:r>
            <a:r>
              <a:rPr lang="en-US" sz="2400" dirty="0">
                <a:latin typeface="Helvetica" panose="020B0604020202020204" pitchFamily="34" charset="0"/>
                <a:cs typeface="Helvetica" panose="020B0604020202020204" pitchFamily="34" charset="0"/>
              </a:rPr>
              <a:t> or Electronic Data Interchange</a:t>
            </a:r>
          </a:p>
          <a:p>
            <a:pPr algn="ctr"/>
            <a:endParaRPr lang="en-US" sz="2400" dirty="0">
              <a:latin typeface="Helvetica" panose="020B0604020202020204" pitchFamily="34" charset="0"/>
              <a:cs typeface="Helvetica" panose="020B0604020202020204" pitchFamily="34" charset="0"/>
            </a:endParaRPr>
          </a:p>
          <a:p>
            <a:pPr algn="ctr"/>
            <a:r>
              <a:rPr lang="en-US" sz="2400" dirty="0">
                <a:latin typeface="Helvetica" panose="020B0604020202020204" pitchFamily="34" charset="0"/>
                <a:cs typeface="Helvetica" panose="020B0604020202020204" pitchFamily="34" charset="0"/>
              </a:rPr>
              <a:t>&amp; </a:t>
            </a:r>
          </a:p>
          <a:p>
            <a:endParaRPr lang="en-US" sz="2400" dirty="0">
              <a:latin typeface="Helvetica" panose="020B0604020202020204" pitchFamily="34" charset="0"/>
              <a:cs typeface="Helvetica" panose="020B0604020202020204" pitchFamily="34" charset="0"/>
            </a:endParaRPr>
          </a:p>
          <a:p>
            <a:pPr algn="ctr"/>
            <a:r>
              <a:rPr lang="en-US" sz="2400" b="1" dirty="0" err="1">
                <a:latin typeface="Helvetica" panose="020B0604020202020204" pitchFamily="34" charset="0"/>
                <a:cs typeface="Helvetica" panose="020B0604020202020204" pitchFamily="34" charset="0"/>
              </a:rPr>
              <a:t>cXML</a:t>
            </a:r>
            <a:r>
              <a:rPr lang="en-US" sz="2400" dirty="0">
                <a:latin typeface="Helvetica" panose="020B0604020202020204" pitchFamily="34" charset="0"/>
                <a:cs typeface="Helvetica" panose="020B0604020202020204" pitchFamily="34" charset="0"/>
              </a:rPr>
              <a:t> or commerce </a:t>
            </a:r>
            <a:r>
              <a:rPr lang="en-US" sz="2400" dirty="0" err="1">
                <a:latin typeface="Helvetica" panose="020B0604020202020204" pitchFamily="34" charset="0"/>
                <a:cs typeface="Helvetica" panose="020B0604020202020204" pitchFamily="34" charset="0"/>
              </a:rPr>
              <a:t>Xtensible</a:t>
            </a:r>
            <a:r>
              <a:rPr lang="en-US" sz="2400" dirty="0">
                <a:latin typeface="Helvetica" panose="020B0604020202020204" pitchFamily="34" charset="0"/>
                <a:cs typeface="Helvetica" panose="020B0604020202020204" pitchFamily="34" charset="0"/>
              </a:rPr>
              <a:t> Markup Language</a:t>
            </a:r>
          </a:p>
          <a:p>
            <a:pPr algn="ctr"/>
            <a:r>
              <a:rPr lang="en-US" sz="2400" b="1" dirty="0">
                <a:latin typeface="Helvetica" panose="020B0604020202020204" pitchFamily="34" charset="0"/>
                <a:cs typeface="Helvetica" panose="020B0604020202020204" pitchFamily="34" charset="0"/>
              </a:rPr>
              <a:t>XML</a:t>
            </a:r>
            <a:r>
              <a:rPr lang="en-US" sz="2400" dirty="0">
                <a:latin typeface="Helvetica" panose="020B0604020202020204" pitchFamily="34" charset="0"/>
                <a:cs typeface="Helvetica" panose="020B0604020202020204" pitchFamily="34" charset="0"/>
              </a:rPr>
              <a:t> or </a:t>
            </a:r>
            <a:r>
              <a:rPr lang="en-US" sz="2400" dirty="0" err="1">
                <a:latin typeface="Helvetica" panose="020B0604020202020204" pitchFamily="34" charset="0"/>
                <a:cs typeface="Helvetica" panose="020B0604020202020204" pitchFamily="34" charset="0"/>
              </a:rPr>
              <a:t>Xtensible</a:t>
            </a:r>
            <a:r>
              <a:rPr lang="en-US" sz="2400" dirty="0">
                <a:latin typeface="Helvetica" panose="020B0604020202020204" pitchFamily="34" charset="0"/>
                <a:cs typeface="Helvetica" panose="020B0604020202020204" pitchFamily="34" charset="0"/>
              </a:rPr>
              <a:t> Markup Language</a:t>
            </a:r>
          </a:p>
          <a:p>
            <a:pPr algn="ctr"/>
            <a:r>
              <a:rPr lang="en-US" sz="2400" b="1" dirty="0" err="1">
                <a:latin typeface="Helvetica" panose="020B0604020202020204" pitchFamily="34" charset="0"/>
                <a:cs typeface="Helvetica" panose="020B0604020202020204" pitchFamily="34" charset="0"/>
              </a:rPr>
              <a:t>xCBL</a:t>
            </a:r>
            <a:r>
              <a:rPr lang="en-US" sz="2400" dirty="0">
                <a:latin typeface="Helvetica" panose="020B0604020202020204" pitchFamily="34" charset="0"/>
                <a:cs typeface="Helvetica" panose="020B0604020202020204" pitchFamily="34" charset="0"/>
              </a:rPr>
              <a:t> or XML Common Business Library</a:t>
            </a:r>
          </a:p>
          <a:p>
            <a:pPr algn="ctr"/>
            <a:r>
              <a:rPr lang="en-US" sz="2400" b="1" dirty="0">
                <a:latin typeface="Helvetica" panose="020B0604020202020204" pitchFamily="34" charset="0"/>
                <a:cs typeface="Helvetica" panose="020B0604020202020204" pitchFamily="34" charset="0"/>
              </a:rPr>
              <a:t>OCI</a:t>
            </a:r>
            <a:r>
              <a:rPr lang="en-US" sz="2400" dirty="0">
                <a:latin typeface="Helvetica" panose="020B0604020202020204" pitchFamily="34" charset="0"/>
                <a:cs typeface="Helvetica" panose="020B0604020202020204" pitchFamily="34" charset="0"/>
              </a:rPr>
              <a:t> or Open Catalog Interface (</a:t>
            </a:r>
            <a:r>
              <a:rPr lang="en-US" sz="2400" dirty="0" err="1">
                <a:latin typeface="Helvetica" panose="020B0604020202020204" pitchFamily="34" charset="0"/>
                <a:cs typeface="Helvetica" panose="020B0604020202020204" pitchFamily="34" charset="0"/>
              </a:rPr>
              <a:t>Punchout</a:t>
            </a:r>
            <a:r>
              <a:rPr lang="en-US" sz="2400" dirty="0">
                <a:latin typeface="Helvetica" panose="020B0604020202020204" pitchFamily="34" charset="0"/>
                <a:cs typeface="Helvetica" panose="020B0604020202020204" pitchFamily="34" charset="0"/>
              </a:rPr>
              <a:t> Only)</a:t>
            </a:r>
            <a:endParaRPr lang="en-US" sz="2400" dirty="0"/>
          </a:p>
          <a:p>
            <a:endParaRPr lang="en-US" dirty="0"/>
          </a:p>
        </p:txBody>
      </p:sp>
    </p:spTree>
    <p:extLst>
      <p:ext uri="{BB962C8B-B14F-4D97-AF65-F5344CB8AC3E}">
        <p14:creationId xmlns:p14="http://schemas.microsoft.com/office/powerpoint/2010/main" val="10949297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Examples of 3</a:t>
            </a:r>
            <a:r>
              <a:rPr lang="en-US" b="1" baseline="30000" dirty="0"/>
              <a:t>rd</a:t>
            </a:r>
            <a:r>
              <a:rPr lang="en-US" b="1" dirty="0"/>
              <a:t> Party Platforms</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4</a:t>
            </a:fld>
            <a:endParaRPr lang="en-US" dirty="0"/>
          </a:p>
        </p:txBody>
      </p:sp>
      <p:sp>
        <p:nvSpPr>
          <p:cNvPr id="4" name="TextBox 3"/>
          <p:cNvSpPr txBox="1"/>
          <p:nvPr/>
        </p:nvSpPr>
        <p:spPr>
          <a:xfrm>
            <a:off x="1160059" y="1462147"/>
            <a:ext cx="7124132" cy="5078313"/>
          </a:xfrm>
          <a:prstGeom prst="rect">
            <a:avLst/>
          </a:prstGeom>
          <a:noFill/>
        </p:spPr>
        <p:txBody>
          <a:bodyPr wrap="square" rtlCol="0" anchor="t">
            <a:spAutoFit/>
          </a:bodyPr>
          <a:lstStyle/>
          <a:p>
            <a:r>
              <a:rPr lang="en-US" dirty="0">
                <a:latin typeface="Helvetica" panose="020B0604020202020204" pitchFamily="34" charset="0"/>
                <a:cs typeface="Helvetica" panose="020B0604020202020204" pitchFamily="34" charset="0"/>
              </a:rPr>
              <a:t>EDI = GHX &amp; DSSI</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cXML= </a:t>
            </a:r>
            <a:r>
              <a:rPr lang="en-US" dirty="0" err="1">
                <a:latin typeface="Helvetica" panose="020B0604020202020204" pitchFamily="34" charset="0"/>
                <a:cs typeface="Helvetica" panose="020B0604020202020204" pitchFamily="34" charset="0"/>
              </a:rPr>
              <a:t>Coupa</a:t>
            </a:r>
            <a:r>
              <a:rPr lang="en-US" dirty="0">
                <a:latin typeface="Helvetica" panose="020B0604020202020204" pitchFamily="34" charset="0"/>
                <a:cs typeface="Helvetica" panose="020B0604020202020204" pitchFamily="34" charset="0"/>
              </a:rPr>
              <a:t>, SAP/Ariba, Skyward, </a:t>
            </a:r>
            <a:r>
              <a:rPr lang="en-US" dirty="0" err="1">
                <a:latin typeface="Helvetica" panose="020B0604020202020204" pitchFamily="34" charset="0"/>
                <a:cs typeface="Helvetica" panose="020B0604020202020204" pitchFamily="34" charset="0"/>
              </a:rPr>
              <a:t>Jaggaer</a:t>
            </a:r>
            <a:r>
              <a:rPr lang="en-US" dirty="0">
                <a:latin typeface="Helvetica" panose="020B0604020202020204" pitchFamily="34" charset="0"/>
                <a:cs typeface="Helvetica" panose="020B0604020202020204" pitchFamily="34" charset="0"/>
              </a:rPr>
              <a:t> (formerly SciQuest), </a:t>
            </a:r>
            <a:r>
              <a:rPr lang="en-US" dirty="0" err="1">
                <a:latin typeface="Helvetica" panose="020B0604020202020204" pitchFamily="34" charset="0"/>
                <a:cs typeface="Helvetica" panose="020B0604020202020204" pitchFamily="34" charset="0"/>
              </a:rPr>
              <a:t>eSchool</a:t>
            </a:r>
            <a:r>
              <a:rPr lang="en-US" dirty="0">
                <a:latin typeface="Helvetica" panose="020B0604020202020204" pitchFamily="34" charset="0"/>
                <a:cs typeface="Helvetica" panose="020B0604020202020204" pitchFamily="34" charset="0"/>
              </a:rPr>
              <a:t> Mall, Workday, </a:t>
            </a:r>
            <a:r>
              <a:rPr lang="en-US" dirty="0" err="1">
                <a:latin typeface="Helvetica" panose="020B0604020202020204" pitchFamily="34" charset="0"/>
                <a:cs typeface="Helvetica" panose="020B0604020202020204" pitchFamily="34" charset="0"/>
              </a:rPr>
              <a:t>Zycus</a:t>
            </a:r>
            <a:r>
              <a:rPr lang="en-US" dirty="0">
                <a:latin typeface="Helvetica" panose="020B0604020202020204" pitchFamily="34" charset="0"/>
                <a:cs typeface="Helvetica" panose="020B0604020202020204" pitchFamily="34" charset="0"/>
              </a:rPr>
              <a:t>, </a:t>
            </a:r>
            <a:r>
              <a:rPr lang="en-US" dirty="0" err="1">
                <a:latin typeface="Helvetica" panose="020B0604020202020204" pitchFamily="34" charset="0"/>
                <a:cs typeface="Helvetica" panose="020B0604020202020204" pitchFamily="34" charset="0"/>
              </a:rPr>
              <a:t>Basware</a:t>
            </a:r>
            <a:r>
              <a:rPr lang="en-US" dirty="0">
                <a:latin typeface="Helvetica" panose="020B0604020202020204" pitchFamily="34" charset="0"/>
                <a:cs typeface="Helvetica" panose="020B0604020202020204" pitchFamily="34" charset="0"/>
              </a:rPr>
              <a:t>, Point Purchasing, Procurement Partners, Perfect Commerce, </a:t>
            </a:r>
            <a:r>
              <a:rPr lang="en-US" dirty="0" err="1">
                <a:latin typeface="Helvetica" panose="020B0604020202020204" pitchFamily="34" charset="0"/>
                <a:cs typeface="Helvetica" panose="020B0604020202020204" pitchFamily="34" charset="0"/>
              </a:rPr>
              <a:t>Sungard</a:t>
            </a:r>
            <a:r>
              <a:rPr lang="en-US" dirty="0">
                <a:latin typeface="Helvetica" panose="020B0604020202020204" pitchFamily="34" charset="0"/>
                <a:cs typeface="Helvetica" panose="020B0604020202020204" pitchFamily="34" charset="0"/>
              </a:rPr>
              <a:t>, </a:t>
            </a:r>
            <a:r>
              <a:rPr lang="en-US" dirty="0" err="1">
                <a:latin typeface="Helvetica" panose="020B0604020202020204" pitchFamily="34" charset="0"/>
                <a:cs typeface="Helvetica" panose="020B0604020202020204" pitchFamily="34" charset="0"/>
              </a:rPr>
              <a:t>Epylon</a:t>
            </a:r>
            <a:r>
              <a:rPr lang="en-US" dirty="0">
                <a:latin typeface="Helvetica" panose="020B0604020202020204" pitchFamily="34" charset="0"/>
                <a:cs typeface="Helvetica" panose="020B0604020202020204" pitchFamily="34" charset="0"/>
              </a:rPr>
              <a:t>, Escape Technologies, Ops Technology, Lawson, Peoplesoft</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Industry focused: </a:t>
            </a:r>
          </a:p>
          <a:p>
            <a:r>
              <a:rPr lang="en-US" dirty="0">
                <a:latin typeface="Helvetica" panose="020B0604020202020204" pitchFamily="34" charset="0"/>
                <a:cs typeface="Helvetica" panose="020B0604020202020204" pitchFamily="34" charset="0"/>
              </a:rPr>
              <a:t>Education=</a:t>
            </a:r>
            <a:r>
              <a:rPr lang="en-US" dirty="0" err="1">
                <a:latin typeface="Helvetica" panose="020B0604020202020204" pitchFamily="34" charset="0"/>
                <a:cs typeface="Helvetica" panose="020B0604020202020204" pitchFamily="34" charset="0"/>
              </a:rPr>
              <a:t>Jaggaer</a:t>
            </a:r>
            <a:r>
              <a:rPr lang="en-US" dirty="0">
                <a:latin typeface="Helvetica" panose="020B0604020202020204" pitchFamily="34" charset="0"/>
                <a:cs typeface="Helvetica" panose="020B0604020202020204" pitchFamily="34" charset="0"/>
              </a:rPr>
              <a:t>(SciQuest), Escape Technologies, </a:t>
            </a:r>
            <a:r>
              <a:rPr lang="en-US" dirty="0" err="1">
                <a:latin typeface="Helvetica" panose="020B0604020202020204" pitchFamily="34" charset="0"/>
                <a:cs typeface="Helvetica" panose="020B0604020202020204" pitchFamily="34" charset="0"/>
              </a:rPr>
              <a:t>eSchool</a:t>
            </a:r>
            <a:r>
              <a:rPr lang="en-US" dirty="0">
                <a:latin typeface="Helvetica" panose="020B0604020202020204" pitchFamily="34" charset="0"/>
                <a:cs typeface="Helvetica" panose="020B0604020202020204" pitchFamily="34" charset="0"/>
              </a:rPr>
              <a:t> Mall, Skyward, </a:t>
            </a:r>
            <a:r>
              <a:rPr lang="en-US" dirty="0" err="1">
                <a:latin typeface="Helvetica" panose="020B0604020202020204" pitchFamily="34" charset="0"/>
                <a:cs typeface="Helvetica" panose="020B0604020202020204" pitchFamily="34" charset="0"/>
              </a:rPr>
              <a:t>Sungard</a:t>
            </a:r>
            <a:endParaRPr lang="en-US" dirty="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Property Management=Ops Technology</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Hospitals &amp; Manufacturing=GHX, Vizient/MedAssets, </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Senior Living Services = DSSI</a:t>
            </a:r>
            <a:endParaRPr lang="en-US" dirty="0"/>
          </a:p>
          <a:p>
            <a:endParaRPr lang="en-US" dirty="0"/>
          </a:p>
          <a:p>
            <a:endParaRPr lang="en-US" dirty="0"/>
          </a:p>
        </p:txBody>
      </p:sp>
    </p:spTree>
    <p:extLst>
      <p:ext uri="{BB962C8B-B14F-4D97-AF65-F5344CB8AC3E}">
        <p14:creationId xmlns:p14="http://schemas.microsoft.com/office/powerpoint/2010/main" val="952448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86854" y="2349097"/>
            <a:ext cx="8099946" cy="1143000"/>
          </a:xfrm>
        </p:spPr>
        <p:txBody>
          <a:bodyPr>
            <a:normAutofit/>
          </a:bodyPr>
          <a:lstStyle/>
          <a:p>
            <a:r>
              <a:rPr lang="en-US" sz="2400" dirty="0"/>
              <a:t>3</a:t>
            </a:r>
            <a:r>
              <a:rPr lang="en-US" sz="2400" baseline="30000" dirty="0"/>
              <a:t>rd</a:t>
            </a:r>
            <a:r>
              <a:rPr lang="en-US" sz="2400" dirty="0"/>
              <a:t> Party Process flow from </a:t>
            </a:r>
            <a:r>
              <a:rPr lang="en-US" sz="2400" dirty="0" err="1"/>
              <a:t>cXML</a:t>
            </a:r>
            <a:r>
              <a:rPr lang="en-US" sz="2400" dirty="0"/>
              <a:t> doc</a:t>
            </a: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569031"/>
            <a:ext cx="9144000" cy="5310864"/>
          </a:xfrm>
          <a:prstGeom prst="rect">
            <a:avLst/>
          </a:prstGeom>
        </p:spPr>
      </p:pic>
    </p:spTree>
    <p:extLst>
      <p:ext uri="{BB962C8B-B14F-4D97-AF65-F5344CB8AC3E}">
        <p14:creationId xmlns:p14="http://schemas.microsoft.com/office/powerpoint/2010/main" val="14496487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36367"/>
            <a:ext cx="8229600" cy="1143000"/>
          </a:xfrm>
        </p:spPr>
        <p:txBody>
          <a:bodyPr/>
          <a:lstStyle/>
          <a:p>
            <a:r>
              <a:rPr lang="en-US" b="1" dirty="0"/>
              <a:t>Timeframe</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6</a:t>
            </a:fld>
            <a:endParaRPr lang="en-US" dirty="0"/>
          </a:p>
        </p:txBody>
      </p:sp>
      <p:sp>
        <p:nvSpPr>
          <p:cNvPr id="4" name="TextBox 3"/>
          <p:cNvSpPr txBox="1"/>
          <p:nvPr/>
        </p:nvSpPr>
        <p:spPr>
          <a:xfrm>
            <a:off x="682388" y="1196580"/>
            <a:ext cx="7806519" cy="4678204"/>
          </a:xfrm>
          <a:prstGeom prst="rect">
            <a:avLst/>
          </a:prstGeom>
          <a:noFill/>
        </p:spPr>
        <p:txBody>
          <a:bodyPr wrap="square" rtlCol="0">
            <a:spAutoFit/>
          </a:bodyPr>
          <a:lstStyle/>
          <a:p>
            <a:r>
              <a:rPr lang="en-US" sz="2000" dirty="0">
                <a:latin typeface="Helvetica" panose="020B0604020202020204" pitchFamily="34" charset="0"/>
                <a:cs typeface="Helvetica" panose="020B0604020202020204" pitchFamily="34" charset="0"/>
              </a:rPr>
              <a:t>A typical integration takes 45 - 55 days</a:t>
            </a:r>
          </a:p>
          <a:p>
            <a:endParaRPr lang="en-US" sz="20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A new account is needed if we have a current customer placing orders directly on our website. The main reasons for this are:</a:t>
            </a:r>
          </a:p>
          <a:p>
            <a:pPr marL="800100" lvl="1" indent="-342900">
              <a:buFont typeface="Arial" panose="020B0604020202020204" pitchFamily="34" charset="0"/>
              <a:buChar char="•"/>
            </a:pPr>
            <a:r>
              <a:rPr lang="en-US" sz="2000" dirty="0">
                <a:latin typeface="Helvetica" panose="020B0604020202020204" pitchFamily="34" charset="0"/>
                <a:cs typeface="Helvetica" panose="020B0604020202020204" pitchFamily="34" charset="0"/>
              </a:rPr>
              <a:t>Direct web account requirements differ from 3</a:t>
            </a:r>
            <a:r>
              <a:rPr lang="en-US" sz="2000" baseline="30000" dirty="0">
                <a:latin typeface="Helvetica" panose="020B0604020202020204" pitchFamily="34" charset="0"/>
                <a:cs typeface="Helvetica" panose="020B0604020202020204" pitchFamily="34" charset="0"/>
              </a:rPr>
              <a:t>rd</a:t>
            </a:r>
            <a:r>
              <a:rPr lang="en-US" sz="2000" dirty="0">
                <a:latin typeface="Helvetica" panose="020B0604020202020204" pitchFamily="34" charset="0"/>
                <a:cs typeface="Helvetica" panose="020B0604020202020204" pitchFamily="34" charset="0"/>
              </a:rPr>
              <a:t> party-PO field is Required all on 3</a:t>
            </a:r>
            <a:r>
              <a:rPr lang="en-US" sz="2000" baseline="30000" dirty="0">
                <a:latin typeface="Helvetica" panose="020B0604020202020204" pitchFamily="34" charset="0"/>
                <a:cs typeface="Helvetica" panose="020B0604020202020204" pitchFamily="34" charset="0"/>
              </a:rPr>
              <a:t>rd</a:t>
            </a:r>
            <a:r>
              <a:rPr lang="en-US" sz="2000" dirty="0">
                <a:latin typeface="Helvetica" panose="020B0604020202020204" pitchFamily="34" charset="0"/>
                <a:cs typeface="Helvetica" panose="020B0604020202020204" pitchFamily="34" charset="0"/>
              </a:rPr>
              <a:t> party accounts</a:t>
            </a:r>
          </a:p>
          <a:p>
            <a:pPr marL="800100" lvl="1" indent="-342900">
              <a:buFont typeface="Arial" panose="020B0604020202020204" pitchFamily="34" charset="0"/>
              <a:buChar char="•"/>
            </a:pPr>
            <a:r>
              <a:rPr lang="en-US" sz="2000" dirty="0">
                <a:latin typeface="Helvetica" panose="020B0604020202020204" pitchFamily="34" charset="0"/>
                <a:cs typeface="Helvetica" panose="020B0604020202020204" pitchFamily="34" charset="0"/>
              </a:rPr>
              <a:t>Don’t want to affect users with new requirements</a:t>
            </a:r>
          </a:p>
          <a:p>
            <a:pPr marL="800100" lvl="1" indent="-342900">
              <a:buFont typeface="Arial" panose="020B0604020202020204" pitchFamily="34" charset="0"/>
              <a:buChar char="•"/>
            </a:pPr>
            <a:r>
              <a:rPr lang="en-US" sz="2000" dirty="0">
                <a:latin typeface="Helvetica" panose="020B0604020202020204" pitchFamily="34" charset="0"/>
                <a:cs typeface="Helvetica" panose="020B0604020202020204" pitchFamily="34" charset="0"/>
              </a:rPr>
              <a:t>If we are integrating Invoicing with the 3</a:t>
            </a:r>
            <a:r>
              <a:rPr lang="en-US" sz="2000" baseline="30000" dirty="0">
                <a:latin typeface="Helvetica" panose="020B0604020202020204" pitchFamily="34" charset="0"/>
                <a:cs typeface="Helvetica" panose="020B0604020202020204" pitchFamily="34" charset="0"/>
              </a:rPr>
              <a:t>rd</a:t>
            </a:r>
            <a:r>
              <a:rPr lang="en-US" sz="2000" dirty="0">
                <a:latin typeface="Helvetica" panose="020B0604020202020204" pitchFamily="34" charset="0"/>
                <a:cs typeface="Helvetica" panose="020B0604020202020204" pitchFamily="34" charset="0"/>
              </a:rPr>
              <a:t> party any orders that aren’t generated from the 3</a:t>
            </a:r>
            <a:r>
              <a:rPr lang="en-US" sz="2000" baseline="30000" dirty="0">
                <a:latin typeface="Helvetica" panose="020B0604020202020204" pitchFamily="34" charset="0"/>
                <a:cs typeface="Helvetica" panose="020B0604020202020204" pitchFamily="34" charset="0"/>
              </a:rPr>
              <a:t>rd</a:t>
            </a:r>
            <a:r>
              <a:rPr lang="en-US" sz="2000" dirty="0">
                <a:latin typeface="Helvetica" panose="020B0604020202020204" pitchFamily="34" charset="0"/>
                <a:cs typeface="Helvetica" panose="020B0604020202020204" pitchFamily="34" charset="0"/>
              </a:rPr>
              <a:t> party system the corresponding invoices will reject and possibly not get paid</a:t>
            </a:r>
          </a:p>
          <a:p>
            <a:pPr marL="800100" lvl="1" indent="-342900">
              <a:buFont typeface="Arial" panose="020B0604020202020204" pitchFamily="34" charset="0"/>
              <a:buChar char="•"/>
            </a:pPr>
            <a:endParaRPr lang="en-US" sz="2000" dirty="0">
              <a:latin typeface="Helvetica" panose="020B0604020202020204" pitchFamily="34" charset="0"/>
              <a:cs typeface="Helvetica" panose="020B0604020202020204" pitchFamily="34" charset="0"/>
            </a:endParaRPr>
          </a:p>
          <a:p>
            <a:r>
              <a:rPr lang="en-US" sz="2000" dirty="0">
                <a:latin typeface="Helvetica" panose="020B0604020202020204" pitchFamily="34" charset="0"/>
                <a:cs typeface="Helvetica" panose="020B0604020202020204" pitchFamily="34" charset="0"/>
              </a:rPr>
              <a:t>Some integrations are what we call “Plug &amp; Play” which means we can use standard PO and Invoice mapping. These projects can be completed in three weeks which includes testing.</a:t>
            </a:r>
          </a:p>
          <a:p>
            <a:endParaRPr lang="en-US" dirty="0"/>
          </a:p>
        </p:txBody>
      </p:sp>
    </p:spTree>
    <p:extLst>
      <p:ext uri="{BB962C8B-B14F-4D97-AF65-F5344CB8AC3E}">
        <p14:creationId xmlns:p14="http://schemas.microsoft.com/office/powerpoint/2010/main" val="25982784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Transactions</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7</a:t>
            </a:fld>
            <a:endParaRPr lang="en-US" dirty="0"/>
          </a:p>
        </p:txBody>
      </p:sp>
      <p:sp>
        <p:nvSpPr>
          <p:cNvPr id="4" name="TextBox 3"/>
          <p:cNvSpPr txBox="1"/>
          <p:nvPr/>
        </p:nvSpPr>
        <p:spPr>
          <a:xfrm>
            <a:off x="1160059" y="1462147"/>
            <a:ext cx="7124132" cy="4062651"/>
          </a:xfrm>
          <a:prstGeom prst="rect">
            <a:avLst/>
          </a:prstGeom>
          <a:noFill/>
        </p:spPr>
        <p:txBody>
          <a:bodyPr wrap="square" rtlCol="0">
            <a:spAutoFit/>
          </a:bodyPr>
          <a:lstStyle/>
          <a:p>
            <a:r>
              <a:rPr lang="en-US" sz="2400" dirty="0">
                <a:latin typeface="Helvetica" panose="020B0604020202020204" pitchFamily="34" charset="0"/>
                <a:cs typeface="Helvetica" panose="020B0604020202020204" pitchFamily="34" charset="0"/>
              </a:rPr>
              <a:t>Catalog&gt;</a:t>
            </a:r>
            <a:r>
              <a:rPr lang="en-US" sz="2400" dirty="0" err="1">
                <a:latin typeface="Helvetica" panose="020B0604020202020204" pitchFamily="34" charset="0"/>
                <a:cs typeface="Helvetica" panose="020B0604020202020204" pitchFamily="34" charset="0"/>
              </a:rPr>
              <a:t>punchout</a:t>
            </a:r>
            <a:r>
              <a:rPr lang="en-US" sz="2400" dirty="0">
                <a:latin typeface="Helvetica" panose="020B0604020202020204" pitchFamily="34" charset="0"/>
                <a:cs typeface="Helvetica" panose="020B0604020202020204" pitchFamily="34" charset="0"/>
              </a:rPr>
              <a:t>, hosted catalog (primarily for EDI), direct web</a:t>
            </a:r>
          </a:p>
          <a:p>
            <a:endParaRPr lang="en-US" sz="2400" dirty="0">
              <a:latin typeface="Helvetica" panose="020B0604020202020204" pitchFamily="34" charset="0"/>
              <a:cs typeface="Helvetica" panose="020B0604020202020204" pitchFamily="34" charset="0"/>
            </a:endParaRPr>
          </a:p>
          <a:p>
            <a:r>
              <a:rPr lang="en-US" sz="2400" dirty="0">
                <a:latin typeface="Helvetica" panose="020B0604020202020204" pitchFamily="34" charset="0"/>
                <a:cs typeface="Helvetica" panose="020B0604020202020204" pitchFamily="34" charset="0"/>
              </a:rPr>
              <a:t>Purchase Order-</a:t>
            </a:r>
            <a:r>
              <a:rPr lang="en-US" sz="2400" dirty="0" err="1">
                <a:latin typeface="Helvetica" panose="020B0604020202020204" pitchFamily="34" charset="0"/>
                <a:cs typeface="Helvetica" panose="020B0604020202020204" pitchFamily="34" charset="0"/>
              </a:rPr>
              <a:t>cXML</a:t>
            </a:r>
            <a:r>
              <a:rPr lang="en-US" sz="2400" dirty="0">
                <a:latin typeface="Helvetica" panose="020B0604020202020204" pitchFamily="34" charset="0"/>
                <a:cs typeface="Helvetica" panose="020B0604020202020204" pitchFamily="34" charset="0"/>
              </a:rPr>
              <a:t> or EDI=850</a:t>
            </a:r>
          </a:p>
          <a:p>
            <a:br>
              <a:rPr lang="en-US" sz="2400" dirty="0">
                <a:latin typeface="Helvetica" panose="020B0604020202020204" pitchFamily="34" charset="0"/>
                <a:cs typeface="Helvetica" panose="020B0604020202020204" pitchFamily="34" charset="0"/>
              </a:rPr>
            </a:br>
            <a:r>
              <a:rPr lang="en-US" sz="2400" dirty="0">
                <a:latin typeface="Helvetica" panose="020B0604020202020204" pitchFamily="34" charset="0"/>
                <a:cs typeface="Helvetica" panose="020B0604020202020204" pitchFamily="34" charset="0"/>
              </a:rPr>
              <a:t>Purchase Order Confirmation-</a:t>
            </a:r>
            <a:r>
              <a:rPr lang="en-US" sz="2400" dirty="0" err="1">
                <a:latin typeface="Helvetica" panose="020B0604020202020204" pitchFamily="34" charset="0"/>
                <a:cs typeface="Helvetica" panose="020B0604020202020204" pitchFamily="34" charset="0"/>
              </a:rPr>
              <a:t>cXML</a:t>
            </a:r>
            <a:r>
              <a:rPr lang="en-US" sz="2400" dirty="0">
                <a:latin typeface="Helvetica" panose="020B0604020202020204" pitchFamily="34" charset="0"/>
                <a:cs typeface="Helvetica" panose="020B0604020202020204" pitchFamily="34" charset="0"/>
              </a:rPr>
              <a:t> or EDI=855</a:t>
            </a:r>
          </a:p>
          <a:p>
            <a:endParaRPr lang="en-US" sz="2400" dirty="0">
              <a:latin typeface="Helvetica" panose="020B0604020202020204" pitchFamily="34" charset="0"/>
              <a:cs typeface="Helvetica" panose="020B0604020202020204" pitchFamily="34" charset="0"/>
            </a:endParaRPr>
          </a:p>
          <a:p>
            <a:r>
              <a:rPr lang="en-US" sz="2400" dirty="0">
                <a:latin typeface="Helvetica" panose="020B0604020202020204" pitchFamily="34" charset="0"/>
                <a:cs typeface="Helvetica" panose="020B0604020202020204" pitchFamily="34" charset="0"/>
              </a:rPr>
              <a:t>Advanced Shipment Notice-</a:t>
            </a:r>
            <a:r>
              <a:rPr lang="en-US" sz="2400" dirty="0" err="1">
                <a:latin typeface="Helvetica" panose="020B0604020202020204" pitchFamily="34" charset="0"/>
                <a:cs typeface="Helvetica" panose="020B0604020202020204" pitchFamily="34" charset="0"/>
              </a:rPr>
              <a:t>cXML</a:t>
            </a:r>
            <a:r>
              <a:rPr lang="en-US" sz="2400" dirty="0">
                <a:latin typeface="Helvetica" panose="020B0604020202020204" pitchFamily="34" charset="0"/>
                <a:cs typeface="Helvetica" panose="020B0604020202020204" pitchFamily="34" charset="0"/>
              </a:rPr>
              <a:t> or EDI=856</a:t>
            </a:r>
          </a:p>
          <a:p>
            <a:endParaRPr lang="en-US" sz="2400" dirty="0">
              <a:latin typeface="Helvetica" panose="020B0604020202020204" pitchFamily="34" charset="0"/>
              <a:cs typeface="Helvetica" panose="020B0604020202020204" pitchFamily="34" charset="0"/>
            </a:endParaRPr>
          </a:p>
          <a:p>
            <a:r>
              <a:rPr lang="en-US" sz="2400" dirty="0">
                <a:latin typeface="Helvetica" panose="020B0604020202020204" pitchFamily="34" charset="0"/>
                <a:cs typeface="Helvetica" panose="020B0604020202020204" pitchFamily="34" charset="0"/>
              </a:rPr>
              <a:t>Invoice-</a:t>
            </a:r>
            <a:r>
              <a:rPr lang="en-US" sz="2400" dirty="0" err="1">
                <a:latin typeface="Helvetica" panose="020B0604020202020204" pitchFamily="34" charset="0"/>
                <a:cs typeface="Helvetica" panose="020B0604020202020204" pitchFamily="34" charset="0"/>
              </a:rPr>
              <a:t>cXML</a:t>
            </a:r>
            <a:r>
              <a:rPr lang="en-US" sz="2400" dirty="0">
                <a:latin typeface="Helvetica" panose="020B0604020202020204" pitchFamily="34" charset="0"/>
                <a:cs typeface="Helvetica" panose="020B0604020202020204" pitchFamily="34" charset="0"/>
              </a:rPr>
              <a:t> or EDI=810</a:t>
            </a:r>
          </a:p>
          <a:p>
            <a:endParaRPr lang="en-US" dirty="0"/>
          </a:p>
        </p:txBody>
      </p:sp>
    </p:spTree>
    <p:extLst>
      <p:ext uri="{BB962C8B-B14F-4D97-AF65-F5344CB8AC3E}">
        <p14:creationId xmlns:p14="http://schemas.microsoft.com/office/powerpoint/2010/main" val="21902796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Customer/3</a:t>
            </a:r>
            <a:r>
              <a:rPr lang="en-US" baseline="30000" dirty="0"/>
              <a:t>rd</a:t>
            </a:r>
            <a:r>
              <a:rPr lang="en-US" dirty="0"/>
              <a:t> Party Calls</a:t>
            </a:r>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8</a:t>
            </a:fld>
            <a:endParaRPr lang="en-US" dirty="0"/>
          </a:p>
        </p:txBody>
      </p:sp>
      <p:sp>
        <p:nvSpPr>
          <p:cNvPr id="5" name="TextBox 4"/>
          <p:cNvSpPr txBox="1"/>
          <p:nvPr/>
        </p:nvSpPr>
        <p:spPr>
          <a:xfrm>
            <a:off x="1173706" y="1569493"/>
            <a:ext cx="6933063" cy="4154984"/>
          </a:xfrm>
          <a:prstGeom prst="rect">
            <a:avLst/>
          </a:prstGeom>
          <a:noFill/>
        </p:spPr>
        <p:txBody>
          <a:bodyPr wrap="square" rtlCol="0">
            <a:spAutoFit/>
          </a:bodyPr>
          <a:lstStyle/>
          <a:p>
            <a:r>
              <a:rPr lang="en-US" sz="2400" dirty="0">
                <a:latin typeface="Helvetica" panose="020B0604020202020204" pitchFamily="34" charset="0"/>
                <a:cs typeface="Helvetica" panose="020B0604020202020204" pitchFamily="34" charset="0"/>
              </a:rPr>
              <a:t>Understand and keep project moving timely:</a:t>
            </a:r>
          </a:p>
          <a:p>
            <a:endParaRPr lang="en-US" sz="2400" dirty="0">
              <a:latin typeface="Helvetica" panose="020B0604020202020204" pitchFamily="34" charset="0"/>
              <a:cs typeface="Helvetica" panose="020B0604020202020204" pitchFamily="34" charset="0"/>
            </a:endParaRP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Project scope </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3</a:t>
            </a:r>
            <a:r>
              <a:rPr lang="en-US" sz="2400" baseline="30000" dirty="0">
                <a:latin typeface="Helvetica" panose="020B0604020202020204" pitchFamily="34" charset="0"/>
                <a:cs typeface="Helvetica" panose="020B0604020202020204" pitchFamily="34" charset="0"/>
              </a:rPr>
              <a:t>rd</a:t>
            </a:r>
            <a:r>
              <a:rPr lang="en-US" sz="2400" dirty="0">
                <a:latin typeface="Helvetica" panose="020B0604020202020204" pitchFamily="34" charset="0"/>
                <a:cs typeface="Helvetica" panose="020B0604020202020204" pitchFamily="34" charset="0"/>
              </a:rPr>
              <a:t> Party system</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Key resources from all companies</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Data requirements</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Customer timeline</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Discuss technical setup </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Testing</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Gather information so Customer Service can support going forward (Fact Sheet)</a:t>
            </a:r>
          </a:p>
        </p:txBody>
      </p:sp>
    </p:spTree>
    <p:extLst>
      <p:ext uri="{BB962C8B-B14F-4D97-AF65-F5344CB8AC3E}">
        <p14:creationId xmlns:p14="http://schemas.microsoft.com/office/powerpoint/2010/main" val="42028536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Resources </a:t>
            </a:r>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9</a:t>
            </a:fld>
            <a:endParaRPr lang="en-US" dirty="0"/>
          </a:p>
        </p:txBody>
      </p:sp>
      <p:sp>
        <p:nvSpPr>
          <p:cNvPr id="4" name="TextBox 3"/>
          <p:cNvSpPr txBox="1"/>
          <p:nvPr/>
        </p:nvSpPr>
        <p:spPr>
          <a:xfrm>
            <a:off x="928047" y="1436688"/>
            <a:ext cx="2197290" cy="3139321"/>
          </a:xfrm>
          <a:prstGeom prst="rect">
            <a:avLst/>
          </a:prstGeom>
          <a:noFill/>
        </p:spPr>
        <p:txBody>
          <a:bodyPr wrap="square" rtlCol="0">
            <a:spAutoFit/>
          </a:bodyPr>
          <a:lstStyle/>
          <a:p>
            <a:r>
              <a:rPr lang="en-US" b="1" dirty="0">
                <a:latin typeface="Helvetica" panose="020B0604020202020204" pitchFamily="34" charset="0"/>
                <a:cs typeface="Helvetica" panose="020B0604020202020204" pitchFamily="34" charset="0"/>
              </a:rPr>
              <a:t>OD Team:</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Account Manager</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Implementation</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EC Consultant</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EC Analyst</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DSM</a:t>
            </a:r>
          </a:p>
        </p:txBody>
      </p:sp>
      <p:sp>
        <p:nvSpPr>
          <p:cNvPr id="5" name="TextBox 4"/>
          <p:cNvSpPr txBox="1"/>
          <p:nvPr/>
        </p:nvSpPr>
        <p:spPr>
          <a:xfrm>
            <a:off x="3357349" y="1394274"/>
            <a:ext cx="2775982" cy="3416320"/>
          </a:xfrm>
          <a:prstGeom prst="rect">
            <a:avLst/>
          </a:prstGeom>
          <a:noFill/>
        </p:spPr>
        <p:txBody>
          <a:bodyPr wrap="square" rtlCol="0">
            <a:spAutoFit/>
          </a:bodyPr>
          <a:lstStyle/>
          <a:p>
            <a:r>
              <a:rPr lang="en-US" b="1" dirty="0">
                <a:latin typeface="Helvetica" panose="020B0604020202020204" pitchFamily="34" charset="0"/>
                <a:cs typeface="Helvetica" panose="020B0604020202020204" pitchFamily="34" charset="0"/>
              </a:rPr>
              <a:t>Customer Team:</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Procurement Manager</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Accounts Payable</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Ecommerce or Integration specialist</a:t>
            </a:r>
          </a:p>
          <a:p>
            <a:endParaRPr lang="en-US" dirty="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a:p>
            <a:endParaRPr lang="en-US" dirty="0">
              <a:latin typeface="Helvetica" panose="020B0604020202020204" pitchFamily="34" charset="0"/>
              <a:cs typeface="Helvetica" panose="020B0604020202020204" pitchFamily="34" charset="0"/>
            </a:endParaRPr>
          </a:p>
        </p:txBody>
      </p:sp>
      <p:sp>
        <p:nvSpPr>
          <p:cNvPr id="6" name="TextBox 5"/>
          <p:cNvSpPr txBox="1"/>
          <p:nvPr/>
        </p:nvSpPr>
        <p:spPr>
          <a:xfrm>
            <a:off x="6257498" y="1417638"/>
            <a:ext cx="2460209" cy="923330"/>
          </a:xfrm>
          <a:prstGeom prst="rect">
            <a:avLst/>
          </a:prstGeom>
          <a:noFill/>
        </p:spPr>
        <p:txBody>
          <a:bodyPr wrap="square" rtlCol="0">
            <a:spAutoFit/>
          </a:bodyPr>
          <a:lstStyle/>
          <a:p>
            <a:r>
              <a:rPr lang="en-US" b="1" dirty="0">
                <a:latin typeface="Helvetica" panose="020B0604020202020204" pitchFamily="34" charset="0"/>
                <a:cs typeface="Helvetica" panose="020B0604020202020204" pitchFamily="34" charset="0"/>
              </a:rPr>
              <a:t>3</a:t>
            </a:r>
            <a:r>
              <a:rPr lang="en-US" b="1" baseline="30000" dirty="0">
                <a:latin typeface="Helvetica" panose="020B0604020202020204" pitchFamily="34" charset="0"/>
                <a:cs typeface="Helvetica" panose="020B0604020202020204" pitchFamily="34" charset="0"/>
              </a:rPr>
              <a:t>rd</a:t>
            </a:r>
            <a:r>
              <a:rPr lang="en-US" b="1" dirty="0">
                <a:latin typeface="Helvetica" panose="020B0604020202020204" pitchFamily="34" charset="0"/>
                <a:cs typeface="Helvetica" panose="020B0604020202020204" pitchFamily="34" charset="0"/>
              </a:rPr>
              <a:t> Party Team</a:t>
            </a:r>
          </a:p>
          <a:p>
            <a:endParaRPr lang="en-US" dirty="0">
              <a:latin typeface="Helvetica" panose="020B0604020202020204" pitchFamily="34" charset="0"/>
              <a:cs typeface="Helvetica" panose="020B0604020202020204" pitchFamily="34" charset="0"/>
            </a:endParaRPr>
          </a:p>
          <a:p>
            <a:r>
              <a:rPr lang="en-US" dirty="0">
                <a:latin typeface="Helvetica" panose="020B0604020202020204" pitchFamily="34" charset="0"/>
                <a:cs typeface="Helvetica" panose="020B0604020202020204" pitchFamily="34" charset="0"/>
              </a:rPr>
              <a:t>Integration Specialist</a:t>
            </a:r>
          </a:p>
        </p:txBody>
      </p:sp>
    </p:spTree>
    <p:extLst>
      <p:ext uri="{BB962C8B-B14F-4D97-AF65-F5344CB8AC3E}">
        <p14:creationId xmlns:p14="http://schemas.microsoft.com/office/powerpoint/2010/main" val="102856948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600"/>
            <a:ext cx="8229600" cy="1143000"/>
          </a:xfrm>
        </p:spPr>
        <p:txBody>
          <a:bodyPr/>
          <a:lstStyle/>
          <a:p>
            <a:r>
              <a:rPr lang="en-US" b="1" dirty="0"/>
              <a:t>Catalogs</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10</a:t>
            </a:fld>
            <a:endParaRPr lang="en-US" dirty="0"/>
          </a:p>
        </p:txBody>
      </p:sp>
      <p:sp>
        <p:nvSpPr>
          <p:cNvPr id="4" name="TextBox 3"/>
          <p:cNvSpPr txBox="1"/>
          <p:nvPr/>
        </p:nvSpPr>
        <p:spPr>
          <a:xfrm>
            <a:off x="1160059" y="1322510"/>
            <a:ext cx="7124132" cy="4893647"/>
          </a:xfrm>
          <a:prstGeom prst="rect">
            <a:avLst/>
          </a:prstGeom>
          <a:noFill/>
        </p:spPr>
        <p:txBody>
          <a:bodyPr wrap="square" rtlCol="0">
            <a:spAutoFit/>
          </a:bodyPr>
          <a:lstStyle/>
          <a:p>
            <a:r>
              <a:rPr lang="en-US" sz="2400" b="1" dirty="0">
                <a:latin typeface="Helvetica" panose="020B0604020202020204" pitchFamily="34" charset="0"/>
                <a:cs typeface="Helvetica" panose="020B0604020202020204" pitchFamily="34" charset="0"/>
              </a:rPr>
              <a:t>Types: </a:t>
            </a:r>
            <a:r>
              <a:rPr lang="en-US" sz="2400" dirty="0">
                <a:latin typeface="Helvetica" panose="020B0604020202020204" pitchFamily="34" charset="0"/>
                <a:cs typeface="Helvetica" panose="020B0604020202020204" pitchFamily="34" charset="0"/>
              </a:rPr>
              <a:t>Standard </a:t>
            </a:r>
            <a:r>
              <a:rPr lang="en-US" sz="2400" dirty="0" err="1">
                <a:latin typeface="Helvetica" panose="020B0604020202020204" pitchFamily="34" charset="0"/>
                <a:cs typeface="Helvetica" panose="020B0604020202020204" pitchFamily="34" charset="0"/>
              </a:rPr>
              <a:t>Punchout</a:t>
            </a:r>
            <a:r>
              <a:rPr lang="en-US" sz="2400" dirty="0">
                <a:latin typeface="Helvetica" panose="020B0604020202020204" pitchFamily="34" charset="0"/>
                <a:cs typeface="Helvetica" panose="020B0604020202020204" pitchFamily="34" charset="0"/>
              </a:rPr>
              <a:t>, Level II </a:t>
            </a:r>
            <a:r>
              <a:rPr lang="en-US" sz="2400" dirty="0" err="1">
                <a:latin typeface="Helvetica" panose="020B0604020202020204" pitchFamily="34" charset="0"/>
                <a:cs typeface="Helvetica" panose="020B0604020202020204" pitchFamily="34" charset="0"/>
              </a:rPr>
              <a:t>Punchout</a:t>
            </a:r>
            <a:r>
              <a:rPr lang="en-US" sz="2400" dirty="0">
                <a:latin typeface="Helvetica" panose="020B0604020202020204" pitchFamily="34" charset="0"/>
                <a:cs typeface="Helvetica" panose="020B0604020202020204" pitchFamily="34" charset="0"/>
              </a:rPr>
              <a:t>, Hosted &amp; Direct Web</a:t>
            </a:r>
          </a:p>
          <a:p>
            <a:endParaRPr lang="en-US" sz="2400" b="1" dirty="0">
              <a:latin typeface="Helvetica" panose="020B0604020202020204" pitchFamily="34" charset="0"/>
              <a:cs typeface="Helvetica" panose="020B0604020202020204" pitchFamily="34" charset="0"/>
            </a:endParaRPr>
          </a:p>
          <a:p>
            <a:r>
              <a:rPr lang="en-US" sz="2400" b="1" dirty="0">
                <a:latin typeface="Helvetica" panose="020B0604020202020204" pitchFamily="34" charset="0"/>
                <a:cs typeface="Helvetica" panose="020B0604020202020204" pitchFamily="34" charset="0"/>
              </a:rPr>
              <a:t>Standard </a:t>
            </a:r>
            <a:r>
              <a:rPr lang="en-US" sz="2400" b="1" dirty="0" err="1">
                <a:latin typeface="Helvetica" panose="020B0604020202020204" pitchFamily="34" charset="0"/>
                <a:cs typeface="Helvetica" panose="020B0604020202020204" pitchFamily="34" charset="0"/>
              </a:rPr>
              <a:t>Punchout</a:t>
            </a:r>
            <a:r>
              <a:rPr lang="en-US" sz="2400" b="1" dirty="0">
                <a:latin typeface="Helvetica" panose="020B0604020202020204" pitchFamily="34" charset="0"/>
                <a:cs typeface="Helvetica" panose="020B0604020202020204" pitchFamily="34" charset="0"/>
              </a:rPr>
              <a:t>  </a:t>
            </a:r>
            <a:r>
              <a:rPr lang="en-US" sz="2400" i="1" dirty="0">
                <a:solidFill>
                  <a:schemeClr val="bg1">
                    <a:lumMod val="50000"/>
                  </a:schemeClr>
                </a:solidFill>
                <a:latin typeface="Helvetica" panose="020B0604020202020204" pitchFamily="34" charset="0"/>
                <a:cs typeface="Helvetica" panose="020B0604020202020204" pitchFamily="34" charset="0"/>
              </a:rPr>
              <a:t>(Preferred by Office Depot)</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	User Level or Account Level</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User Level-user punches out and has personal shopping lists and their own order history. Requires a unique identifier&gt;Email address or employee # to setup. Best customer experience!!</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Account Level-user sees all shopping lists and all orders </a:t>
            </a:r>
          </a:p>
          <a:p>
            <a:endParaRPr lang="en-US" sz="2400" dirty="0">
              <a:latin typeface="Helvetica" panose="020B0604020202020204" pitchFamily="34" charset="0"/>
              <a:cs typeface="Helvetica" panose="020B0604020202020204" pitchFamily="34" charset="0"/>
            </a:endParaRPr>
          </a:p>
        </p:txBody>
      </p:sp>
    </p:spTree>
    <p:extLst>
      <p:ext uri="{BB962C8B-B14F-4D97-AF65-F5344CB8AC3E}">
        <p14:creationId xmlns:p14="http://schemas.microsoft.com/office/powerpoint/2010/main" val="34625126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9600"/>
            <a:ext cx="8229600" cy="1143000"/>
          </a:xfrm>
        </p:spPr>
        <p:txBody>
          <a:bodyPr/>
          <a:lstStyle/>
          <a:p>
            <a:r>
              <a:rPr lang="en-US" b="1" dirty="0"/>
              <a:t>Catalogs Cont’d</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11</a:t>
            </a:fld>
            <a:endParaRPr lang="en-US" dirty="0"/>
          </a:p>
        </p:txBody>
      </p:sp>
      <p:sp>
        <p:nvSpPr>
          <p:cNvPr id="4" name="TextBox 3"/>
          <p:cNvSpPr txBox="1"/>
          <p:nvPr/>
        </p:nvSpPr>
        <p:spPr>
          <a:xfrm>
            <a:off x="1160059" y="1567442"/>
            <a:ext cx="7124132" cy="3785652"/>
          </a:xfrm>
          <a:prstGeom prst="rect">
            <a:avLst/>
          </a:prstGeom>
          <a:noFill/>
        </p:spPr>
        <p:txBody>
          <a:bodyPr wrap="square" rtlCol="0">
            <a:spAutoFit/>
          </a:bodyPr>
          <a:lstStyle/>
          <a:p>
            <a:r>
              <a:rPr lang="en-US" sz="2400" b="1" dirty="0">
                <a:latin typeface="Helvetica" panose="020B0604020202020204" pitchFamily="34" charset="0"/>
                <a:cs typeface="Helvetica" panose="020B0604020202020204" pitchFamily="34" charset="0"/>
              </a:rPr>
              <a:t>Level II </a:t>
            </a:r>
            <a:r>
              <a:rPr lang="en-US" sz="2400" b="1" dirty="0" err="1">
                <a:latin typeface="Helvetica" panose="020B0604020202020204" pitchFamily="34" charset="0"/>
                <a:cs typeface="Helvetica" panose="020B0604020202020204" pitchFamily="34" charset="0"/>
              </a:rPr>
              <a:t>Punchout</a:t>
            </a:r>
            <a:r>
              <a:rPr lang="en-US" sz="2400" dirty="0">
                <a:latin typeface="Helvetica" panose="020B0604020202020204" pitchFamily="34" charset="0"/>
                <a:cs typeface="Helvetica" panose="020B0604020202020204" pitchFamily="34" charset="0"/>
              </a:rPr>
              <a:t>-Goal is “One stop shop” for users within 3</a:t>
            </a:r>
            <a:r>
              <a:rPr lang="en-US" sz="2400" baseline="30000" dirty="0">
                <a:latin typeface="Helvetica" panose="020B0604020202020204" pitchFamily="34" charset="0"/>
                <a:cs typeface="Helvetica" panose="020B0604020202020204" pitchFamily="34" charset="0"/>
              </a:rPr>
              <a:t>rd</a:t>
            </a:r>
            <a:r>
              <a:rPr lang="en-US" sz="2400" dirty="0">
                <a:latin typeface="Helvetica" panose="020B0604020202020204" pitchFamily="34" charset="0"/>
                <a:cs typeface="Helvetica" panose="020B0604020202020204" pitchFamily="34" charset="0"/>
              </a:rPr>
              <a:t> party system</a:t>
            </a:r>
          </a:p>
          <a:p>
            <a:pPr marL="342900"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	Requires hosted catalog index</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Used so customer can isolate items they want their users to purchase from all vendors. </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User can click on an item and it will </a:t>
            </a:r>
            <a:r>
              <a:rPr lang="en-US" sz="2400" dirty="0" err="1">
                <a:latin typeface="Helvetica" panose="020B0604020202020204" pitchFamily="34" charset="0"/>
                <a:cs typeface="Helvetica" panose="020B0604020202020204" pitchFamily="34" charset="0"/>
              </a:rPr>
              <a:t>punchout</a:t>
            </a:r>
            <a:r>
              <a:rPr lang="en-US" sz="2400" dirty="0">
                <a:latin typeface="Helvetica" panose="020B0604020202020204" pitchFamily="34" charset="0"/>
                <a:cs typeface="Helvetica" panose="020B0604020202020204" pitchFamily="34" charset="0"/>
              </a:rPr>
              <a:t> to BSD so they can see pictures and description</a:t>
            </a:r>
          </a:p>
          <a:p>
            <a:endParaRPr lang="en-US" sz="2400" dirty="0"/>
          </a:p>
        </p:txBody>
      </p:sp>
    </p:spTree>
    <p:extLst>
      <p:ext uri="{BB962C8B-B14F-4D97-AF65-F5344CB8AC3E}">
        <p14:creationId xmlns:p14="http://schemas.microsoft.com/office/powerpoint/2010/main" val="139332649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7672" y="149589"/>
            <a:ext cx="8229600" cy="1143000"/>
          </a:xfrm>
        </p:spPr>
        <p:txBody>
          <a:bodyPr/>
          <a:lstStyle/>
          <a:p>
            <a:r>
              <a:rPr lang="en-US" b="1" dirty="0"/>
              <a:t>Catalogs Cont’d</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12</a:t>
            </a:fld>
            <a:endParaRPr lang="en-US" dirty="0"/>
          </a:p>
        </p:txBody>
      </p:sp>
      <p:sp>
        <p:nvSpPr>
          <p:cNvPr id="4" name="TextBox 3"/>
          <p:cNvSpPr txBox="1"/>
          <p:nvPr/>
        </p:nvSpPr>
        <p:spPr>
          <a:xfrm>
            <a:off x="1119116" y="1552123"/>
            <a:ext cx="7124132" cy="4154984"/>
          </a:xfrm>
          <a:prstGeom prst="rect">
            <a:avLst/>
          </a:prstGeom>
          <a:noFill/>
        </p:spPr>
        <p:txBody>
          <a:bodyPr wrap="square" rtlCol="0">
            <a:spAutoFit/>
          </a:bodyPr>
          <a:lstStyle/>
          <a:p>
            <a:r>
              <a:rPr lang="en-US" sz="2400" b="1" dirty="0">
                <a:latin typeface="Helvetica" panose="020B0604020202020204" pitchFamily="34" charset="0"/>
                <a:cs typeface="Helvetica" panose="020B0604020202020204" pitchFamily="34" charset="0"/>
              </a:rPr>
              <a:t>Hosted</a:t>
            </a:r>
            <a:r>
              <a:rPr lang="en-US" sz="2400" dirty="0">
                <a:latin typeface="Helvetica" panose="020B0604020202020204" pitchFamily="34" charset="0"/>
                <a:cs typeface="Helvetica" panose="020B0604020202020204" pitchFamily="34" charset="0"/>
              </a:rPr>
              <a:t> </a:t>
            </a:r>
            <a:r>
              <a:rPr lang="en-US" sz="2400" b="1" dirty="0">
                <a:latin typeface="Helvetica" panose="020B0604020202020204" pitchFamily="34" charset="0"/>
                <a:cs typeface="Helvetica" panose="020B0604020202020204" pitchFamily="34" charset="0"/>
              </a:rPr>
              <a:t>Catalog</a:t>
            </a:r>
            <a:r>
              <a:rPr lang="en-US" sz="2400" dirty="0">
                <a:latin typeface="Helvetica" panose="020B0604020202020204" pitchFamily="34" charset="0"/>
                <a:cs typeface="Helvetica" panose="020B0604020202020204" pitchFamily="34" charset="0"/>
              </a:rPr>
              <a:t>-Static catalog which means pricing that will be in the catalog needs to be on a core list and fixed. </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Requires a WRF in Salesforce that involves the Pricing &amp; Catalog Content Departments</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Two week turnaround time</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Updates recommended quarterly </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Account Manager is responsible for initiating WRF’s and letting customer know to expect an update</a:t>
            </a:r>
          </a:p>
          <a:p>
            <a:pPr marL="800100" lvl="1" indent="-342900">
              <a:buFont typeface="Arial" panose="020B0604020202020204" pitchFamily="34" charset="0"/>
              <a:buChar char="•"/>
            </a:pPr>
            <a:r>
              <a:rPr lang="en-US" sz="2400" dirty="0">
                <a:latin typeface="Helvetica" panose="020B0604020202020204" pitchFamily="34" charset="0"/>
                <a:cs typeface="Helvetica" panose="020B0604020202020204" pitchFamily="34" charset="0"/>
              </a:rPr>
              <a:t>Documented process from Elena Nolan</a:t>
            </a:r>
          </a:p>
        </p:txBody>
      </p:sp>
    </p:spTree>
    <p:extLst>
      <p:ext uri="{BB962C8B-B14F-4D97-AF65-F5344CB8AC3E}">
        <p14:creationId xmlns:p14="http://schemas.microsoft.com/office/powerpoint/2010/main" val="182795375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29441"/>
            <a:ext cx="8229600" cy="1143000"/>
          </a:xfrm>
        </p:spPr>
        <p:txBody>
          <a:bodyPr/>
          <a:lstStyle/>
          <a:p>
            <a:r>
              <a:rPr lang="en-US" b="1" dirty="0"/>
              <a:t>Catalogs Cont’d</a:t>
            </a:r>
            <a:endParaRPr lang="en-US" dirty="0"/>
          </a:p>
        </p:txBody>
      </p:sp>
      <p:sp>
        <p:nvSpPr>
          <p:cNvPr id="3" name="Slide Number Placeholder 3"/>
          <p:cNvSpPr>
            <a:spLocks noGrp="1"/>
          </p:cNvSpPr>
          <p:nvPr>
            <p:ph type="sldNum" sz="quarter" idx="4"/>
          </p:nvPr>
        </p:nvSpPr>
        <p:spPr>
          <a:xfrm>
            <a:off x="7009063" y="6226175"/>
            <a:ext cx="1854200" cy="223838"/>
          </a:xfrm>
          <a:prstGeom prst="rect">
            <a:avLst/>
          </a:prstGeom>
        </p:spPr>
        <p:txBody>
          <a:bodyPr/>
          <a:lstStyle/>
          <a:p>
            <a:pPr algn="r">
              <a:defRPr/>
            </a:pPr>
            <a:fld id="{11E25109-3C51-414B-9F28-BAF11490AB2B}" type="slidenum">
              <a:rPr lang="en-US" smtClean="0"/>
              <a:pPr algn="r">
                <a:defRPr/>
              </a:pPr>
              <a:t>13</a:t>
            </a:fld>
            <a:endParaRPr lang="en-US" dirty="0"/>
          </a:p>
        </p:txBody>
      </p:sp>
      <p:sp>
        <p:nvSpPr>
          <p:cNvPr id="4" name="TextBox 3"/>
          <p:cNvSpPr txBox="1"/>
          <p:nvPr/>
        </p:nvSpPr>
        <p:spPr>
          <a:xfrm>
            <a:off x="1119116" y="705783"/>
            <a:ext cx="7124132" cy="5170646"/>
          </a:xfrm>
          <a:prstGeom prst="rect">
            <a:avLst/>
          </a:prstGeom>
          <a:noFill/>
        </p:spPr>
        <p:txBody>
          <a:bodyPr wrap="square" rtlCol="0">
            <a:spAutoFit/>
          </a:bodyPr>
          <a:lstStyle/>
          <a:p>
            <a:endParaRPr lang="en-US" sz="2200" dirty="0">
              <a:latin typeface="Helvetica" panose="020B0604020202020204" pitchFamily="34" charset="0"/>
              <a:cs typeface="Helvetica" panose="020B0604020202020204" pitchFamily="34" charset="0"/>
            </a:endParaRPr>
          </a:p>
          <a:p>
            <a:r>
              <a:rPr lang="en-US" sz="2200" b="1" dirty="0">
                <a:latin typeface="Helvetica" panose="020B0604020202020204" pitchFamily="34" charset="0"/>
                <a:cs typeface="Helvetica" panose="020B0604020202020204" pitchFamily="34" charset="0"/>
              </a:rPr>
              <a:t>Hosted</a:t>
            </a:r>
            <a:r>
              <a:rPr lang="en-US" sz="2200" dirty="0">
                <a:latin typeface="Helvetica" panose="020B0604020202020204" pitchFamily="34" charset="0"/>
                <a:cs typeface="Helvetica" panose="020B0604020202020204" pitchFamily="34" charset="0"/>
              </a:rPr>
              <a:t> </a:t>
            </a:r>
            <a:r>
              <a:rPr lang="en-US" sz="2200" b="1" dirty="0">
                <a:latin typeface="Helvetica" panose="020B0604020202020204" pitchFamily="34" charset="0"/>
                <a:cs typeface="Helvetica" panose="020B0604020202020204" pitchFamily="34" charset="0"/>
              </a:rPr>
              <a:t>Catalog</a:t>
            </a:r>
            <a:r>
              <a:rPr lang="en-US" sz="2200" dirty="0">
                <a:latin typeface="Helvetica" panose="020B0604020202020204" pitchFamily="34" charset="0"/>
                <a:cs typeface="Helvetica" panose="020B0604020202020204" pitchFamily="34" charset="0"/>
              </a:rPr>
              <a:t>-Static catalog which means pricing that will be in the catalog needs to be on a core list and fixed. </a:t>
            </a:r>
          </a:p>
          <a:p>
            <a:pPr marL="800100" lvl="1" indent="-342900">
              <a:buFont typeface="Arial" panose="020B0604020202020204" pitchFamily="34" charset="0"/>
              <a:buChar char="•"/>
            </a:pPr>
            <a:r>
              <a:rPr lang="en-US" sz="2200" dirty="0">
                <a:latin typeface="Helvetica" panose="020B0604020202020204" pitchFamily="34" charset="0"/>
                <a:cs typeface="Helvetica" panose="020B0604020202020204" pitchFamily="34" charset="0"/>
              </a:rPr>
              <a:t>Disadvantages are: no access to inventory or detailed product information on website, limited product selection available to customer which reduces revenue and profit margin, not able to take advantage of price updates on off contract items, turnaround time, no options for customizable products such as custom stamps, brand identity or Print on Demand</a:t>
            </a:r>
            <a:endParaRPr lang="en-US" sz="2200" b="1" dirty="0">
              <a:latin typeface="Helvetica" panose="020B0604020202020204" pitchFamily="34" charset="0"/>
              <a:cs typeface="Helvetica" panose="020B0604020202020204" pitchFamily="34" charset="0"/>
            </a:endParaRPr>
          </a:p>
          <a:p>
            <a:r>
              <a:rPr lang="en-US" sz="2200" b="1" dirty="0">
                <a:latin typeface="Helvetica" panose="020B0604020202020204" pitchFamily="34" charset="0"/>
                <a:cs typeface="Helvetica" panose="020B0604020202020204" pitchFamily="34" charset="0"/>
              </a:rPr>
              <a:t>Direct</a:t>
            </a:r>
            <a:r>
              <a:rPr lang="en-US" sz="2200" dirty="0">
                <a:latin typeface="Helvetica" panose="020B0604020202020204" pitchFamily="34" charset="0"/>
                <a:cs typeface="Helvetica" panose="020B0604020202020204" pitchFamily="34" charset="0"/>
              </a:rPr>
              <a:t> </a:t>
            </a:r>
            <a:r>
              <a:rPr lang="en-US" sz="2200" b="1" dirty="0">
                <a:latin typeface="Helvetica" panose="020B0604020202020204" pitchFamily="34" charset="0"/>
                <a:cs typeface="Helvetica" panose="020B0604020202020204" pitchFamily="34" charset="0"/>
              </a:rPr>
              <a:t>Web</a:t>
            </a:r>
            <a:r>
              <a:rPr lang="en-US" sz="2200" dirty="0">
                <a:latin typeface="Helvetica" panose="020B0604020202020204" pitchFamily="34" charset="0"/>
                <a:cs typeface="Helvetica" panose="020B0604020202020204" pitchFamily="34" charset="0"/>
              </a:rPr>
              <a:t>-EDI customers will occasionally use a direct web login to search for product then manually add to their PO</a:t>
            </a:r>
            <a:endParaRPr lang="en-US" sz="2200" dirty="0"/>
          </a:p>
        </p:txBody>
      </p:sp>
    </p:spTree>
    <p:extLst>
      <p:ext uri="{BB962C8B-B14F-4D97-AF65-F5344CB8AC3E}">
        <p14:creationId xmlns:p14="http://schemas.microsoft.com/office/powerpoint/2010/main" val="33165836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Title Slid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Category xmlns="39420f7c-4297-4370-b139-fb10efe0f1e2">Templates</Category>
    <Subcategory xmlns="39420f7c-4297-4370-b139-fb10efe0f1e2" xsi:nil="true"/>
    <Logos xmlns="39420f7c-4297-4370-b139-fb10efe0f1e2" xsi:nil="true"/>
    <SharedWithUsers xmlns="33846948-1571-4ee3-be0e-72194e64ccd3">
      <UserInfo>
        <DisplayName>Yvette Booth (Contractor)</DisplayName>
        <AccountId>25668</AccountId>
        <AccountType/>
      </UserInfo>
      <UserInfo>
        <DisplayName>Sharon Carla Gross</DisplayName>
        <AccountId>10702</AccountId>
        <AccountType/>
      </UserInfo>
      <UserInfo>
        <DisplayName>Mukund Padmanabhan</DisplayName>
        <AccountId>3489</AccountId>
        <AccountType/>
      </UserInfo>
    </SharedWithUser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F56D215FE1FF8439D4BAD9D7B174EA4" ma:contentTypeVersion="13" ma:contentTypeDescription="Create a new document." ma:contentTypeScope="" ma:versionID="8df0579afe4dc7326eacefaf3346db19">
  <xsd:schema xmlns:xsd="http://www.w3.org/2001/XMLSchema" xmlns:xs="http://www.w3.org/2001/XMLSchema" xmlns:p="http://schemas.microsoft.com/office/2006/metadata/properties" xmlns:ns2="39420f7c-4297-4370-b139-fb10efe0f1e2" xmlns:ns3="33846948-1571-4ee3-be0e-72194e64ccd3" xmlns:ns4="82d8bf0e-bffe-4c6f-b935-b1fc7e6e6f65" targetNamespace="http://schemas.microsoft.com/office/2006/metadata/properties" ma:root="true" ma:fieldsID="b6984814d4d9d2308e5b200e81ff5a4b" ns2:_="" ns3:_="" ns4:_="">
    <xsd:import namespace="39420f7c-4297-4370-b139-fb10efe0f1e2"/>
    <xsd:import namespace="33846948-1571-4ee3-be0e-72194e64ccd3"/>
    <xsd:import namespace="82d8bf0e-bffe-4c6f-b935-b1fc7e6e6f65"/>
    <xsd:element name="properties">
      <xsd:complexType>
        <xsd:sequence>
          <xsd:element name="documentManagement">
            <xsd:complexType>
              <xsd:all>
                <xsd:element ref="ns2:Category" minOccurs="0"/>
                <xsd:element ref="ns2:Subcategory" minOccurs="0"/>
                <xsd:element ref="ns3:SharedWithUsers" minOccurs="0"/>
                <xsd:element ref="ns3:SharingHintHash" minOccurs="0"/>
                <xsd:element ref="ns2:Logo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420f7c-4297-4370-b139-fb10efe0f1e2" elementFormDefault="qualified">
    <xsd:import namespace="http://schemas.microsoft.com/office/2006/documentManagement/types"/>
    <xsd:import namespace="http://schemas.microsoft.com/office/infopath/2007/PartnerControls"/>
    <xsd:element name="Category" ma:index="2" nillable="true" ma:displayName="Column" ma:default="Templates" ma:format="RadioButtons" ma:internalName="Category" ma:readOnly="false">
      <xsd:simpleType>
        <xsd:restriction base="dms:Choice">
          <xsd:enumeration value="Templates"/>
          <xsd:enumeration value="Email Signatures"/>
          <xsd:enumeration value="Logos"/>
          <xsd:enumeration value="PowerPoint"/>
          <xsd:enumeration value="Guidelines and FAQs"/>
        </xsd:restriction>
      </xsd:simpleType>
    </xsd:element>
    <xsd:element name="Subcategory" ma:index="3" nillable="true" ma:displayName="Subcategory" ma:format="RadioButtons" ma:internalName="Subcategory" ma:readOnly="false">
      <xsd:simpleType>
        <xsd:restriction base="dms:Choice">
          <xsd:enumeration value="Office Depot"/>
          <xsd:enumeration value="OfficeMax"/>
          <xsd:enumeration value="Office Depot - OfficeMax"/>
          <xsd:enumeration value="Office Depot - OfficeMax_Gear Up"/>
          <xsd:enumeration value="Office Depot Contract"/>
          <xsd:enumeration value="OfficeMax Workplace"/>
        </xsd:restriction>
      </xsd:simpleType>
    </xsd:element>
    <xsd:element name="Logos" ma:index="12" nillable="true" ma:displayName="Logos" ma:default="Office Depot" ma:format="RadioButtons" ma:internalName="Logos">
      <xsd:simpleType>
        <xsd:restriction base="dms:Choice">
          <xsd:enumeration value="Office Depot"/>
          <xsd:enumeration value="OfficeMax"/>
          <xsd:enumeration value="Office Depot - OfficeMax"/>
          <xsd:enumeration value="Office Depot - OfficeMax_Gear Up"/>
          <xsd:enumeration value="Office Depot Contract"/>
          <xsd:enumeration value="OfficeMax Workplace"/>
        </xsd:restriction>
      </xsd:simpleType>
    </xsd:element>
  </xsd:schema>
  <xsd:schema xmlns:xsd="http://www.w3.org/2001/XMLSchema" xmlns:xs="http://www.w3.org/2001/XMLSchema" xmlns:dms="http://schemas.microsoft.com/office/2006/documentManagement/types" xmlns:pc="http://schemas.microsoft.com/office/infopath/2007/PartnerControls" targetNamespace="33846948-1571-4ee3-be0e-72194e64ccd3" elementFormDefault="qualified">
    <xsd:import namespace="http://schemas.microsoft.com/office/2006/documentManagement/types"/>
    <xsd:import namespace="http://schemas.microsoft.com/office/infopath/2007/PartnerControls"/>
    <xsd:element name="SharedWithUsers" ma:index="1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ingHintHash" ma:index="11" nillable="true" ma:displayName="Sharing Hint Hash" ma:internalName="SharingHintHash"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2d8bf0e-bffe-4c6f-b935-b1fc7e6e6f65" elementFormDefault="qualified">
    <xsd:import namespace="http://schemas.microsoft.com/office/2006/documentManagement/types"/>
    <xsd:import namespace="http://schemas.microsoft.com/office/infopath/2007/PartnerControls"/>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8"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AEB2D920-74A8-4EBA-954E-CF1897C86A8D}">
  <ds:schemaRefs>
    <ds:schemaRef ds:uri="http://purl.org/dc/elements/1.1/"/>
    <ds:schemaRef ds:uri="http://www.w3.org/XML/1998/namespace"/>
    <ds:schemaRef ds:uri="http://purl.org/dc/terms/"/>
    <ds:schemaRef ds:uri="http://purl.org/dc/dcmitype/"/>
    <ds:schemaRef ds:uri="39420f7c-4297-4370-b139-fb10efe0f1e2"/>
    <ds:schemaRef ds:uri="http://schemas.microsoft.com/office/infopath/2007/PartnerControls"/>
    <ds:schemaRef ds:uri="http://schemas.openxmlformats.org/package/2006/metadata/core-properties"/>
    <ds:schemaRef ds:uri="http://schemas.microsoft.com/office/2006/documentManagement/types"/>
    <ds:schemaRef ds:uri="82d8bf0e-bffe-4c6f-b935-b1fc7e6e6f65"/>
    <ds:schemaRef ds:uri="33846948-1571-4ee3-be0e-72194e64ccd3"/>
    <ds:schemaRef ds:uri="http://schemas.microsoft.com/office/2006/metadata/properties"/>
  </ds:schemaRefs>
</ds:datastoreItem>
</file>

<file path=customXml/itemProps2.xml><?xml version="1.0" encoding="utf-8"?>
<ds:datastoreItem xmlns:ds="http://schemas.openxmlformats.org/officeDocument/2006/customXml" ds:itemID="{4D96F197-F23E-4B36-8E88-6B256A7EF12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9420f7c-4297-4370-b139-fb10efe0f1e2"/>
    <ds:schemaRef ds:uri="33846948-1571-4ee3-be0e-72194e64ccd3"/>
    <ds:schemaRef ds:uri="82d8bf0e-bffe-4c6f-b935-b1fc7e6e6f6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E4E7AE1C-FC3E-4FD9-94D0-88CE46C5637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4537</TotalTime>
  <Words>667</Words>
  <Application>Microsoft Office PowerPoint</Application>
  <PresentationFormat>On-screen Show (4:3)</PresentationFormat>
  <Paragraphs>126</Paragraphs>
  <Slides>13</Slides>
  <Notes>0</Notes>
  <HiddenSlides>0</HiddenSlides>
  <MMClips>0</MMClips>
  <ScaleCrop>false</ScaleCrop>
  <HeadingPairs>
    <vt:vector size="6" baseType="variant">
      <vt:variant>
        <vt:lpstr>Fonts Used</vt:lpstr>
      </vt:variant>
      <vt:variant>
        <vt:i4>3</vt:i4>
      </vt:variant>
      <vt:variant>
        <vt:lpstr>Theme</vt:lpstr>
      </vt:variant>
      <vt:variant>
        <vt:i4>2</vt:i4>
      </vt:variant>
      <vt:variant>
        <vt:lpstr>Slide Titles</vt:lpstr>
      </vt:variant>
      <vt:variant>
        <vt:i4>13</vt:i4>
      </vt:variant>
    </vt:vector>
  </HeadingPairs>
  <TitlesOfParts>
    <vt:vector size="18" baseType="lpstr">
      <vt:lpstr>Arial</vt:lpstr>
      <vt:lpstr>Calibri</vt:lpstr>
      <vt:lpstr>Helvetica</vt:lpstr>
      <vt:lpstr>Office Theme</vt:lpstr>
      <vt:lpstr>Title Slide</vt:lpstr>
      <vt:lpstr>eCommerce 101</vt:lpstr>
      <vt:lpstr>Direct Web vs 3rd Party</vt:lpstr>
      <vt:lpstr>Types of Integrations</vt:lpstr>
      <vt:lpstr>Examples of 3rd Party Platforms</vt:lpstr>
      <vt:lpstr>3rd Party Process flow from cXML doc</vt:lpstr>
      <vt:lpstr>Timeframe</vt:lpstr>
      <vt:lpstr>Transactions</vt:lpstr>
      <vt:lpstr>Customer/3rd Party Calls</vt:lpstr>
      <vt:lpstr>Resources </vt:lpstr>
      <vt:lpstr>Catalogs</vt:lpstr>
      <vt:lpstr>Catalogs Cont’d</vt:lpstr>
      <vt:lpstr>Catalogs Cont’d</vt:lpstr>
      <vt:lpstr>Catalogs Cont’d</vt:lpstr>
    </vt:vector>
  </TitlesOfParts>
  <Company>OfficeMax, Inc.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eCommerce 101</dc:title>
  <dc:creator>Patti.Paul@officedepot.com</dc:creator>
  <cp:lastModifiedBy>Patti Paul</cp:lastModifiedBy>
  <cp:revision>110</cp:revision>
  <cp:lastPrinted>2014-04-02T17:01:24Z</cp:lastPrinted>
  <dcterms:created xsi:type="dcterms:W3CDTF">2014-08-21T13:55:11Z</dcterms:created>
  <dcterms:modified xsi:type="dcterms:W3CDTF">2018-06-12T16:30:34Z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0x0101000F56D215FE1FF8439D4BAD9D7B174EA4</vt:lpwstr>
  </property>
</Properties>
</file>